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26"/>
  </p:notesMasterIdLst>
  <p:sldIdLst>
    <p:sldId id="256" r:id="rId5"/>
    <p:sldId id="257" r:id="rId6"/>
    <p:sldId id="276" r:id="rId7"/>
    <p:sldId id="263" r:id="rId8"/>
    <p:sldId id="258" r:id="rId9"/>
    <p:sldId id="259" r:id="rId10"/>
    <p:sldId id="260" r:id="rId11"/>
    <p:sldId id="261" r:id="rId12"/>
    <p:sldId id="262" r:id="rId13"/>
    <p:sldId id="264" r:id="rId14"/>
    <p:sldId id="265" r:id="rId15"/>
    <p:sldId id="266" r:id="rId16"/>
    <p:sldId id="274" r:id="rId17"/>
    <p:sldId id="267" r:id="rId18"/>
    <p:sldId id="268" r:id="rId19"/>
    <p:sldId id="269" r:id="rId20"/>
    <p:sldId id="275" r:id="rId21"/>
    <p:sldId id="270" r:id="rId22"/>
    <p:sldId id="271" r:id="rId23"/>
    <p:sldId id="272" r:id="rId24"/>
    <p:sldId id="27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7544" autoAdjust="0"/>
  </p:normalViewPr>
  <p:slideViewPr>
    <p:cSldViewPr>
      <p:cViewPr>
        <p:scale>
          <a:sx n="60" d="100"/>
          <a:sy n="60" d="100"/>
        </p:scale>
        <p:origin x="-696" y="-78"/>
      </p:cViewPr>
      <p:guideLst>
        <p:guide orient="horz" pos="2160"/>
        <p:guide pos="2880"/>
      </p:guideLst>
    </p:cSldViewPr>
  </p:slideViewPr>
  <p:outlineViewPr>
    <p:cViewPr>
      <p:scale>
        <a:sx n="33" d="100"/>
        <a:sy n="33" d="100"/>
      </p:scale>
      <p:origin x="0" y="884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0B98F0-120E-4072-BA39-2BF98B745376}" type="datetimeFigureOut">
              <a:rPr lang="en-US" smtClean="0"/>
              <a:pPr/>
              <a:t>6/2/2010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D49C36-352A-4FFB-94EF-A4B5992DC65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When renowned detective Hercule Poirot boards the Orient Express one frigid night in Syria, he takes on much more than he bargained for.  Expecting a quick journey to England, he is confronted with the murder mystery case of a notorious American kidnapper, throughout Agatha Christie’s novel, Murder on the Orient Express, he will attempt to solve the</a:t>
            </a:r>
            <a:r>
              <a:rPr lang="en-US" sz="1200" kern="1200" baseline="0" dirty="0" smtClean="0">
                <a:solidFill>
                  <a:schemeClr val="tx1"/>
                </a:solidFill>
                <a:latin typeface="+mn-lt"/>
                <a:ea typeface="+mn-ea"/>
                <a:cs typeface="+mn-cs"/>
              </a:rPr>
              <a:t> mystery</a:t>
            </a:r>
            <a:r>
              <a:rPr lang="en-US" sz="1200" kern="1200" dirty="0" smtClean="0">
                <a:solidFill>
                  <a:schemeClr val="tx1"/>
                </a:solidFill>
                <a:latin typeface="+mn-lt"/>
                <a:ea typeface="+mn-ea"/>
                <a:cs typeface="+mn-cs"/>
              </a:rPr>
              <a:t>. 14 passengers</a:t>
            </a:r>
            <a:r>
              <a:rPr lang="en-US" sz="1200" kern="1200" baseline="0" dirty="0" smtClean="0">
                <a:solidFill>
                  <a:schemeClr val="tx1"/>
                </a:solidFill>
                <a:latin typeface="+mn-lt"/>
                <a:ea typeface="+mn-ea"/>
                <a:cs typeface="+mn-cs"/>
              </a:rPr>
              <a:t> enter the train along with</a:t>
            </a:r>
            <a:r>
              <a:rPr lang="en-US" sz="1200" kern="1200" dirty="0" smtClean="0">
                <a:solidFill>
                  <a:schemeClr val="tx1"/>
                </a:solidFill>
                <a:latin typeface="+mn-lt"/>
                <a:ea typeface="+mn-ea"/>
                <a:cs typeface="+mn-cs"/>
              </a:rPr>
              <a:t> Poirot, but only 13 will leave alive, one bearing the weight of murder. Only</a:t>
            </a:r>
            <a:r>
              <a:rPr lang="en-US" sz="1200" kern="1200" baseline="0" dirty="0" smtClean="0">
                <a:solidFill>
                  <a:schemeClr val="tx1"/>
                </a:solidFill>
                <a:latin typeface="+mn-lt"/>
                <a:ea typeface="+mn-ea"/>
                <a:cs typeface="+mn-cs"/>
              </a:rPr>
              <a:t> those 13 passengers will ever what really happened that evening.</a:t>
            </a:r>
            <a:r>
              <a:rPr lang="en-US" baseline="0" dirty="0" smtClean="0"/>
              <a:t> Murder on the Orient Express by Agatha Christie was published January 1</a:t>
            </a:r>
            <a:r>
              <a:rPr lang="en-US" baseline="30000" dirty="0" smtClean="0"/>
              <a:t>st</a:t>
            </a:r>
            <a:r>
              <a:rPr lang="en-US" baseline="0" dirty="0" smtClean="0"/>
              <a:t>, 1934 and has been an international phenomenon ever since. We’ve both developed an interest in classic novels from eras gone by, such as the Odyssey, Jane Austen, and Sherlock Holmes etc. which we’ve both read and enjoyed. We decided why not choose another such classic from the 1930’s as an interesting challenge for this assignment. We also chose this novel because murder mysteries are intriguing, suspenseful, and thrilling works that have a reputation for keeping the reader hooked, and “Express” is a prime example of that. Finally, we picked this book because of our prior experience reading Christie both in the classroom, like And Then There Were None, and also on our own. </a:t>
            </a:r>
          </a:p>
        </p:txBody>
      </p:sp>
      <p:sp>
        <p:nvSpPr>
          <p:cNvPr id="4" name="Slide Number Placeholder 3"/>
          <p:cNvSpPr>
            <a:spLocks noGrp="1"/>
          </p:cNvSpPr>
          <p:nvPr>
            <p:ph type="sldNum" sz="quarter" idx="10"/>
          </p:nvPr>
        </p:nvSpPr>
        <p:spPr/>
        <p:txBody>
          <a:bodyPr/>
          <a:lstStyle/>
          <a:p>
            <a:fld id="{8FD49C36-352A-4FFB-94EF-A4B5992DC65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(Brooke’s Slide)1930’s </a:t>
            </a:r>
            <a:r>
              <a:rPr lang="en-US" dirty="0" smtClean="0"/>
              <a:t>are evident on the train</a:t>
            </a:r>
            <a:r>
              <a:rPr lang="en-US" baseline="0" dirty="0" smtClean="0"/>
              <a:t> on the train in both the plot and character development, many of the men smoke, which becomes a decisive fact in the evidence. Another factor is that M. </a:t>
            </a:r>
            <a:r>
              <a:rPr lang="en-US" baseline="0" dirty="0" err="1" smtClean="0"/>
              <a:t>Bouc</a:t>
            </a:r>
            <a:r>
              <a:rPr lang="en-US" baseline="0" dirty="0" smtClean="0"/>
              <a:t>, Poirot’s friend, accuses Foscarelli of being the murderer because of his Italian (mob) heritage. The fashion and manner of speaking is very different and many of the passengers although from Europe are very divided because of love for their country and disgust for most others. None of the passengers seem to trust each other excuse one is English and the other Italian, and still another French.</a:t>
            </a:r>
          </a:p>
        </p:txBody>
      </p:sp>
      <p:sp>
        <p:nvSpPr>
          <p:cNvPr id="4" name="Slide Number Placeholder 3"/>
          <p:cNvSpPr>
            <a:spLocks noGrp="1"/>
          </p:cNvSpPr>
          <p:nvPr>
            <p:ph type="sldNum" sz="quarter" idx="10"/>
          </p:nvPr>
        </p:nvSpPr>
        <p:spPr/>
        <p:txBody>
          <a:bodyPr/>
          <a:lstStyle/>
          <a:p>
            <a:fld id="{8FD49C36-352A-4FFB-94EF-A4B5992DC65B}"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 Each</a:t>
            </a:r>
            <a:r>
              <a:rPr lang="en-US" baseline="0" dirty="0" smtClean="0"/>
              <a:t> </a:t>
            </a:r>
            <a:r>
              <a:rPr lang="en-US" baseline="0" dirty="0" smtClean="0"/>
              <a:t>character is essentially their identity. As Poirot begins to unravel the solution to the mystery, he discovers each person has created a false identity for themselves that plays to people’s prejudices and assumptions. Mrs. Hubbard portrays an over-bearing mother, Hildegarde Schmidt pretends to be a church missionary, while the frail but polite and efficient Englishman is disguised as a butler. Soon though, Poirot learns that looks can be deceiving and that expensive perfume and a fancy handkerchief don’t prevent someone from being a murderer, the same way that poverty and lack of education doesn’t prevent one from being a criminal mastermind. </a:t>
            </a:r>
            <a:endParaRPr lang="en-US"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(Brooke’s Slide) The </a:t>
            </a:r>
            <a:r>
              <a:rPr lang="en-US" smtClean="0"/>
              <a:t>travelers </a:t>
            </a:r>
            <a:r>
              <a:rPr lang="en-US" smtClean="0"/>
              <a:t>value </a:t>
            </a:r>
            <a:r>
              <a:rPr lang="en-US" dirty="0" smtClean="0"/>
              <a:t>money</a:t>
            </a:r>
            <a:r>
              <a:rPr lang="en-US" baseline="0" dirty="0" smtClean="0"/>
              <a:t> and prestige. Each character form their own hierarchy within the train ranging from wealthy princess to lowly lady’s maid, each unassumingly take orders from their superiors while simultaneously looking down on those they deem below them. </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a:t>
            </a:r>
            <a:r>
              <a:rPr lang="en-US" baseline="0" dirty="0" smtClean="0"/>
              <a:t> </a:t>
            </a:r>
            <a:r>
              <a:rPr lang="en-US" dirty="0" smtClean="0"/>
              <a:t>The </a:t>
            </a:r>
            <a:r>
              <a:rPr lang="en-US" dirty="0" smtClean="0"/>
              <a:t>characters on the train value justice. This is the main them/</a:t>
            </a:r>
            <a:r>
              <a:rPr lang="en-US" baseline="0" dirty="0" smtClean="0"/>
              <a:t>plot of the book as all 13 suspects act together as a sort of grand jury who try to bring justice to a murderer who escaped justice in their opinion through the federal court system. The murderer will succeed in killing  Ratchett, a crime lord, as a last act to avenge the deaths of those he killed.</a:t>
            </a:r>
          </a:p>
        </p:txBody>
      </p:sp>
      <p:sp>
        <p:nvSpPr>
          <p:cNvPr id="4" name="Slide Number Placeholder 3"/>
          <p:cNvSpPr>
            <a:spLocks noGrp="1"/>
          </p:cNvSpPr>
          <p:nvPr>
            <p:ph type="sldNum" sz="quarter" idx="10"/>
          </p:nvPr>
        </p:nvSpPr>
        <p:spPr/>
        <p:txBody>
          <a:bodyPr/>
          <a:lstStyle/>
          <a:p>
            <a:fld id="{8FD49C36-352A-4FFB-94EF-A4B5992DC65B}"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(Brooke’s Slide) The </a:t>
            </a:r>
            <a:r>
              <a:rPr lang="en-US" dirty="0" smtClean="0"/>
              <a:t>author is trying to show the reader that appearances</a:t>
            </a:r>
            <a:r>
              <a:rPr lang="en-US" baseline="0" dirty="0" smtClean="0"/>
              <a:t> are deceiving and that you should never trust anyone or assume something about them because of the way they appear or act. Justice has twisted out of proportion and everyone has their own perception of justice. One should not always act upon their feeling and emotions because they may be just in their own mind, but wrong in the eyes of other.</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(Brooke’s Slide) There</a:t>
            </a:r>
            <a:r>
              <a:rPr lang="en-US" baseline="0" dirty="0" smtClean="0"/>
              <a:t> </a:t>
            </a:r>
            <a:r>
              <a:rPr lang="en-US" baseline="0" dirty="0" smtClean="0"/>
              <a:t>is a fine line between what is just and what is unjust. Think of all the people who take justice into their own hands such as the mob, Jericho, vigilantes, and insurgents in Darfur, we don’t always agree with their views of justice or their means of carrying it out. Think twice before you do something you know is wrong in the name of justice. Who are you really helping?</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a:t>
            </a:r>
            <a:r>
              <a:rPr lang="en-US" baseline="0" dirty="0" smtClean="0"/>
              <a:t>’s Slide: (Describe Situation in Darfur)</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 (Describe your idea about juries)</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Brooke’s Slide: (Describe pros</a:t>
            </a:r>
            <a:r>
              <a:rPr lang="en-US" baseline="0" dirty="0" smtClean="0"/>
              <a:t> and cons of vigilantes)</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 Renowned</a:t>
            </a:r>
            <a:r>
              <a:rPr lang="en-US" baseline="0" dirty="0" smtClean="0"/>
              <a:t> </a:t>
            </a:r>
            <a:r>
              <a:rPr lang="en-US" baseline="0" dirty="0" smtClean="0"/>
              <a:t>detective Hercule Poirot boards the Orient Express looking for a quiet journey back to London. As he encounters more of his fellow eccentric passengers, he feels his suspicions aroused as to why so many bought tickets on such an unpopular train. Disaster strikes as one of the most secretive passengers, Mr. Ratchett, is found dead in his compartment with a dozen stab wounds in his chest. The plot thickens when the victim is revealed to be Cassetti, an American crime lord convicted of kidnapping and killing young Daisy Armstrong, inducing the suicides of Daisy’s wealthy parents and her young nurse. In his search for evidence, Poirot discovers that every single person on the train that night had a motive for killing Cassetti because of his past crimes.</a:t>
            </a:r>
          </a:p>
        </p:txBody>
      </p:sp>
      <p:sp>
        <p:nvSpPr>
          <p:cNvPr id="4" name="Slide Number Placeholder 3"/>
          <p:cNvSpPr>
            <a:spLocks noGrp="1"/>
          </p:cNvSpPr>
          <p:nvPr>
            <p:ph type="sldNum" sz="quarter" idx="10"/>
          </p:nvPr>
        </p:nvSpPr>
        <p:spPr/>
        <p:txBody>
          <a:bodyPr/>
          <a:lstStyle/>
          <a:p>
            <a:fld id="{8FD49C36-352A-4FFB-94EF-A4B5992DC65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 (Describe Mob’s form of justice)</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Brooke’s Slide</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Brooke’s Slide</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Brooke’s Slide</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(Katie’s Slide)</a:t>
            </a:r>
            <a:r>
              <a:rPr lang="en-US" baseline="0" dirty="0" smtClean="0"/>
              <a:t>  </a:t>
            </a:r>
            <a:r>
              <a:rPr lang="en-US" dirty="0" smtClean="0"/>
              <a:t>Our </a:t>
            </a:r>
            <a:r>
              <a:rPr lang="en-US" dirty="0" smtClean="0"/>
              <a:t>favorite part of the novel was when Countess</a:t>
            </a:r>
            <a:r>
              <a:rPr lang="en-US" baseline="0" dirty="0" smtClean="0"/>
              <a:t> Andreyi was discovered by Poirot to be linked to the case and thus have a motive to kill. Poirot discovered her passport had been altered and called her out on it. The countess then admitted to altering it herself and owned up to being the sister of Mrs. Armstrong, a secondary victim of the now dead </a:t>
            </a:r>
            <a:r>
              <a:rPr lang="en-US" baseline="0" dirty="0" err="1" smtClean="0"/>
              <a:t>Casetti</a:t>
            </a:r>
            <a:r>
              <a:rPr lang="en-US" baseline="0" dirty="0" smtClean="0"/>
              <a:t>/</a:t>
            </a:r>
            <a:r>
              <a:rPr lang="en-US" baseline="0" dirty="0" err="1" smtClean="0"/>
              <a:t>Ratchett</a:t>
            </a:r>
            <a:r>
              <a:rPr lang="en-US" baseline="0" dirty="0" smtClean="0"/>
              <a:t> </a:t>
            </a:r>
          </a:p>
          <a:p>
            <a:r>
              <a:rPr lang="en-US" baseline="0" dirty="0" smtClean="0"/>
              <a:t>This was very interesting because it was a turning point in the book, because after this point Poirot begins to link the passengers to various positions in the Armstrong’s lives, giving all twelve motives for murder. </a:t>
            </a:r>
            <a:endParaRPr lang="de-DE"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fld id="{3E2AD683-4F66-40C5-9DBB-9A79AD98947D}" type="datetimeFigureOut">
              <a:rPr lang="en-US" smtClean="0"/>
              <a:pPr/>
              <a:t>6/2/2010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fld id="{3E2AD683-4F66-40C5-9DBB-9A79AD98947D}" type="datetimeFigureOut">
              <a:rPr lang="en-US" smtClean="0"/>
              <a:pPr/>
              <a:t>6/2/2010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AD683-4F66-40C5-9DBB-9A79AD98947D}" type="datetimeFigureOut">
              <a:rPr lang="en-US" smtClean="0"/>
              <a:pPr/>
              <a:t>6/2/2010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fld id="{3E2AD683-4F66-40C5-9DBB-9A79AD98947D}" type="datetimeFigureOut">
              <a:rPr lang="en-US" smtClean="0"/>
              <a:pPr/>
              <a:t>6/2/2010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fld id="{3E2AD683-4F66-40C5-9DBB-9A79AD98947D}" type="datetimeFigureOut">
              <a:rPr lang="en-US" smtClean="0"/>
              <a:pPr/>
              <a:t>6/2/2010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AD683-4F66-40C5-9DBB-9A79AD98947D}" type="datetimeFigureOut">
              <a:rPr lang="en-US" smtClean="0"/>
              <a:pPr/>
              <a:t>6/2/2010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Date Placeholder 6"/>
          <p:cNvSpPr>
            <a:spLocks noGrp="1"/>
          </p:cNvSpPr>
          <p:nvPr>
            <p:ph type="dt" sz="half" idx="10"/>
          </p:nvPr>
        </p:nvSpPr>
        <p:spPr/>
        <p:txBody>
          <a:bodyPr/>
          <a:lstStyle/>
          <a:p>
            <a:fld id="{3E2AD683-4F66-40C5-9DBB-9A79AD98947D}" type="datetimeFigureOut">
              <a:rPr lang="en-US" smtClean="0"/>
              <a:pPr/>
              <a:t>6/2/2010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Date Placeholder 2"/>
          <p:cNvSpPr>
            <a:spLocks noGrp="1"/>
          </p:cNvSpPr>
          <p:nvPr>
            <p:ph type="dt" sz="half" idx="10"/>
          </p:nvPr>
        </p:nvSpPr>
        <p:spPr/>
        <p:txBody>
          <a:bodyPr/>
          <a:lstStyle/>
          <a:p>
            <a:fld id="{3E2AD683-4F66-40C5-9DBB-9A79AD98947D}" type="datetimeFigureOut">
              <a:rPr lang="en-US" smtClean="0"/>
              <a:pPr/>
              <a:t>6/2/2010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AD683-4F66-40C5-9DBB-9A79AD98947D}" type="datetimeFigureOut">
              <a:rPr lang="en-US" smtClean="0"/>
              <a:pPr/>
              <a:t>6/2/2010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10"/>
          </p:nvPr>
        </p:nvSpPr>
        <p:spPr/>
        <p:txBody>
          <a:bodyPr/>
          <a:lstStyle/>
          <a:p>
            <a:fld id="{3E2AD683-4F66-40C5-9DBB-9A79AD98947D}" type="datetimeFigureOut">
              <a:rPr lang="en-US" smtClean="0"/>
              <a:pPr/>
              <a:t>6/2/2010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2AD683-4F66-40C5-9DBB-9A79AD98947D}" type="datetimeFigureOut">
              <a:rPr lang="en-US" smtClean="0"/>
              <a:pPr/>
              <a:t>6/2/2010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2AD683-4F66-40C5-9DBB-9A79AD98947D}" type="datetimeFigureOut">
              <a:rPr lang="en-US" smtClean="0"/>
              <a:pPr/>
              <a:t>6/2/2010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AD683-4F66-40C5-9DBB-9A79AD98947D}" type="datetimeFigureOut">
              <a:rPr lang="en-US" smtClean="0"/>
              <a:pPr/>
              <a:t>6/2/2010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6/2/2010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2AD683-4F66-40C5-9DBB-9A79AD98947D}" type="datetimeFigureOut">
              <a:rPr lang="en-US" smtClean="0"/>
              <a:pPr/>
              <a:t>6/2/2010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1C984-92D9-4FD4-B284-34EAAE588C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2AD683-4F66-40C5-9DBB-9A79AD98947D}" type="datetimeFigureOut">
              <a:rPr lang="en-US" smtClean="0"/>
              <a:pPr/>
              <a:t>6/2/2010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1C984-92D9-4FD4-B284-34EAAE588C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2AD683-4F66-40C5-9DBB-9A79AD98947D}" type="datetimeFigureOut">
              <a:rPr lang="en-US" smtClean="0"/>
              <a:pPr/>
              <a:t>6/2/2010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1C984-92D9-4FD4-B284-34EAAE588C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de-D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2AD683-4F66-40C5-9DBB-9A79AD98947D}" type="datetimeFigureOut">
              <a:rPr lang="en-US" smtClean="0"/>
              <a:pPr/>
              <a:t>6/2/2010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1C984-92D9-4FD4-B284-34EAAE588C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2.w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s>
</file>

<file path=ppt/slides/_rels/slide12.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4.png"/><Relationship Id="rId3" Type="http://schemas.openxmlformats.org/officeDocument/2006/relationships/image" Target="../media/image24.jpeg"/><Relationship Id="rId7" Type="http://schemas.openxmlformats.org/officeDocument/2006/relationships/image" Target="../media/image28.jpeg"/><Relationship Id="rId12"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7.jpeg"/><Relationship Id="rId11" Type="http://schemas.openxmlformats.org/officeDocument/2006/relationships/image" Target="../media/image32.gif"/><Relationship Id="rId5" Type="http://schemas.openxmlformats.org/officeDocument/2006/relationships/image" Target="../media/image26.jpeg"/><Relationship Id="rId15" Type="http://schemas.openxmlformats.org/officeDocument/2006/relationships/image" Target="../media/image36.png"/><Relationship Id="rId10" Type="http://schemas.openxmlformats.org/officeDocument/2006/relationships/image" Target="../media/image31.jpeg"/><Relationship Id="rId4" Type="http://schemas.openxmlformats.org/officeDocument/2006/relationships/image" Target="../media/image25.jpeg"/><Relationship Id="rId9" Type="http://schemas.openxmlformats.org/officeDocument/2006/relationships/image" Target="../media/image30.wmf"/><Relationship Id="rId1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0.wmf"/><Relationship Id="rId4" Type="http://schemas.openxmlformats.org/officeDocument/2006/relationships/image" Target="../media/image39.wmf"/></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hemeOverride" Target="../theme/themeOverride1.xml"/><Relationship Id="rId4" Type="http://schemas.openxmlformats.org/officeDocument/2006/relationships/image" Target="../media/image4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44.jpeg"/></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JTYA01glGq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www.thelin.net/laurent/cinema/acteurs/nm0000024.html"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www.thelin.net/laurent/cinema/acteurs/nm0000302.html" TargetMode="External"/><Relationship Id="rId7" Type="http://schemas.openxmlformats.org/officeDocument/2006/relationships/hyperlink" Target="http://www.thelin.net/laurent/cinema/acteurs/nm0001847.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www.thelin.net/laurent/cinema/acteurs/nm0144045.html"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www.thelin.net/laurent/cinema/acteurs/nm0000002.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hyperlink" Target="http://www.thelin.net/laurent/cinema/acteurs/nm0000006.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hyperlink" Target="http://www.thelin.net/laurent/cinema/acteurs/nm0000125.html" TargetMode="Externa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hyperlink" Target="http://www.thelin.net/laurent/cinema/acteurs/nm0086780.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agathachristiegame.com/motoe/gfx/index/main_pic.gif"/>
          <p:cNvPicPr>
            <a:picLocks noChangeAspect="1" noChangeArrowheads="1"/>
          </p:cNvPicPr>
          <p:nvPr/>
        </p:nvPicPr>
        <p:blipFill>
          <a:blip r:embed="rId3" cstate="print"/>
          <a:srcRect/>
          <a:stretch>
            <a:fillRect/>
          </a:stretch>
        </p:blipFill>
        <p:spPr bwMode="auto">
          <a:xfrm>
            <a:off x="0" y="-533400"/>
            <a:ext cx="9448800" cy="7391400"/>
          </a:xfrm>
          <a:prstGeom prst="rect">
            <a:avLst/>
          </a:prstGeom>
          <a:noFill/>
        </p:spPr>
      </p:pic>
      <p:sp>
        <p:nvSpPr>
          <p:cNvPr id="2" name="Title 1"/>
          <p:cNvSpPr>
            <a:spLocks noGrp="1"/>
          </p:cNvSpPr>
          <p:nvPr>
            <p:ph type="ctrTitle"/>
          </p:nvPr>
        </p:nvSpPr>
        <p:spPr>
          <a:xfrm>
            <a:off x="2743200" y="4800600"/>
            <a:ext cx="6400800" cy="860425"/>
          </a:xfrm>
          <a:solidFill>
            <a:schemeClr val="tx1"/>
          </a:solidFill>
          <a:ln w="57150">
            <a:solidFill>
              <a:srgbClr val="FF0000"/>
            </a:solidFill>
          </a:ln>
        </p:spPr>
        <p:txBody>
          <a:bodyPr>
            <a:normAutofit fontScale="90000"/>
          </a:bodyPr>
          <a:lstStyle/>
          <a:p>
            <a:r>
              <a:rPr lang="en-US" dirty="0" smtClean="0">
                <a:solidFill>
                  <a:schemeClr val="bg2"/>
                </a:solidFill>
              </a:rPr>
              <a:t>Murder on the Orient Express</a:t>
            </a:r>
            <a:endParaRPr lang="en-US" dirty="0">
              <a:solidFill>
                <a:schemeClr val="bg2"/>
              </a:solidFill>
            </a:endParaRPr>
          </a:p>
        </p:txBody>
      </p:sp>
      <p:sp>
        <p:nvSpPr>
          <p:cNvPr id="3" name="Subtitle 2"/>
          <p:cNvSpPr>
            <a:spLocks noGrp="1"/>
          </p:cNvSpPr>
          <p:nvPr>
            <p:ph type="subTitle" idx="1"/>
          </p:nvPr>
        </p:nvSpPr>
        <p:spPr>
          <a:xfrm>
            <a:off x="2743200" y="5715000"/>
            <a:ext cx="6400800" cy="1143000"/>
          </a:xfrm>
          <a:solidFill>
            <a:schemeClr val="tx1"/>
          </a:solidFill>
          <a:ln w="57150">
            <a:solidFill>
              <a:srgbClr val="FF0000"/>
            </a:solidFill>
          </a:ln>
        </p:spPr>
        <p:txBody>
          <a:bodyPr>
            <a:normAutofit fontScale="62500" lnSpcReduction="20000"/>
          </a:bodyPr>
          <a:lstStyle/>
          <a:p>
            <a:r>
              <a:rPr lang="en-US" sz="4200" dirty="0" smtClean="0">
                <a:solidFill>
                  <a:schemeClr val="bg2"/>
                </a:solidFill>
              </a:rPr>
              <a:t> By Agatha Christie</a:t>
            </a:r>
          </a:p>
          <a:p>
            <a:endParaRPr lang="en-US" dirty="0">
              <a:solidFill>
                <a:schemeClr val="bg2"/>
              </a:solidFill>
            </a:endParaRPr>
          </a:p>
          <a:p>
            <a:r>
              <a:rPr lang="en-US" sz="3600" dirty="0" smtClean="0">
                <a:solidFill>
                  <a:schemeClr val="bg2"/>
                </a:solidFill>
              </a:rPr>
              <a:t>Presented by Brooke Blair and Katie Brown</a:t>
            </a:r>
            <a:endParaRPr lang="en-US" sz="3600" dirty="0">
              <a:solidFill>
                <a:schemeClr val="bg2"/>
              </a:solidFill>
            </a:endParaRPr>
          </a:p>
        </p:txBody>
      </p:sp>
      <p:pic>
        <p:nvPicPr>
          <p:cNvPr id="19458" name="Picture 2" descr="http://robertarood.files.wordpress.com/2009/07/agatha_christie1.jpg"/>
          <p:cNvPicPr>
            <a:picLocks noChangeAspect="1" noChangeArrowheads="1"/>
          </p:cNvPicPr>
          <p:nvPr/>
        </p:nvPicPr>
        <p:blipFill>
          <a:blip r:embed="rId4" cstate="print"/>
          <a:srcRect/>
          <a:stretch>
            <a:fillRect/>
          </a:stretch>
        </p:blipFill>
        <p:spPr bwMode="auto">
          <a:xfrm>
            <a:off x="7142018" y="-228600"/>
            <a:ext cx="2001982" cy="2667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9" name="Picture 15" descr="C:\Users\hp\AppData\Local\Microsoft\Windows\Temporary Internet Files\Content.IE5\COUZEYAX\MP900446632[1].jpg"/>
          <p:cNvPicPr>
            <a:picLocks noChangeAspect="1" noChangeArrowheads="1"/>
          </p:cNvPicPr>
          <p:nvPr/>
        </p:nvPicPr>
        <p:blipFill>
          <a:blip r:embed="rId3" cstate="print"/>
          <a:srcRect/>
          <a:stretch>
            <a:fillRect/>
          </a:stretch>
        </p:blipFill>
        <p:spPr bwMode="auto">
          <a:xfrm>
            <a:off x="1" y="0"/>
            <a:ext cx="9143999" cy="6858000"/>
          </a:xfrm>
          <a:prstGeom prst="rect">
            <a:avLst/>
          </a:prstGeom>
          <a:noFill/>
        </p:spPr>
      </p:pic>
      <p:sp>
        <p:nvSpPr>
          <p:cNvPr id="2" name="Title 1"/>
          <p:cNvSpPr>
            <a:spLocks noGrp="1"/>
          </p:cNvSpPr>
          <p:nvPr>
            <p:ph type="title"/>
          </p:nvPr>
        </p:nvSpPr>
        <p:spPr>
          <a:xfrm>
            <a:off x="1524000" y="609600"/>
            <a:ext cx="7162800" cy="1066800"/>
          </a:xfrm>
          <a:solidFill>
            <a:schemeClr val="tx2">
              <a:lumMod val="60000"/>
              <a:lumOff val="40000"/>
            </a:schemeClr>
          </a:solidFill>
          <a:ln>
            <a:solidFill>
              <a:schemeClr val="tx2">
                <a:lumMod val="75000"/>
              </a:schemeClr>
            </a:solidFill>
          </a:ln>
        </p:spPr>
        <p:txBody>
          <a:bodyPr/>
          <a:lstStyle/>
          <a:p>
            <a:r>
              <a:rPr lang="en-US" dirty="0" smtClean="0"/>
              <a:t> </a:t>
            </a:r>
            <a:r>
              <a:rPr lang="en-US" b="1" u="sng" dirty="0" smtClean="0"/>
              <a:t>Our Favorite Part</a:t>
            </a:r>
            <a:endParaRPr lang="en-US" b="1" u="sng" dirty="0"/>
          </a:p>
        </p:txBody>
      </p:sp>
      <p:sp>
        <p:nvSpPr>
          <p:cNvPr id="3" name="Content Placeholder 2"/>
          <p:cNvSpPr>
            <a:spLocks noGrp="1"/>
          </p:cNvSpPr>
          <p:nvPr>
            <p:ph idx="1"/>
          </p:nvPr>
        </p:nvSpPr>
        <p:spPr>
          <a:xfrm>
            <a:off x="457200" y="1905000"/>
            <a:ext cx="8458200" cy="4724400"/>
          </a:xfrm>
          <a:solidFill>
            <a:schemeClr val="tx2">
              <a:lumMod val="60000"/>
              <a:lumOff val="40000"/>
            </a:schemeClr>
          </a:solidFill>
          <a:ln>
            <a:solidFill>
              <a:schemeClr val="tx2">
                <a:lumMod val="75000"/>
              </a:schemeClr>
            </a:solidFill>
          </a:ln>
        </p:spPr>
        <p:txBody>
          <a:bodyPr>
            <a:normAutofit/>
          </a:bodyPr>
          <a:lstStyle/>
          <a:p>
            <a:r>
              <a:rPr lang="en-US" b="1" dirty="0" smtClean="0"/>
              <a:t>Poirot discovers Countess Andreyi has altered her passport. She admits to her alias and her real identity as Helena Goldenberg.</a:t>
            </a:r>
          </a:p>
          <a:p>
            <a:pPr algn="ctr">
              <a:buNone/>
            </a:pPr>
            <a:r>
              <a:rPr lang="en-US" sz="2800" b="1" dirty="0" smtClean="0"/>
              <a:t>“No, Rudolph. Let me speak. It is useless to deny what the gentleman says…Her voice had changed. It still had the southern richness of tone, but it had become suddenly more clear cut and incisive.  It was, for the first time, a definitely American voice… ‘I am Helena Goldenberg, the younger sister of Mrs. Armstrong’”(233).</a:t>
            </a:r>
            <a:endParaRPr lang="en-US" sz="2800" b="1" dirty="0"/>
          </a:p>
        </p:txBody>
      </p:sp>
      <p:pic>
        <p:nvPicPr>
          <p:cNvPr id="26632" name="Picture 8" descr="C:\Users\hp\AppData\Local\Microsoft\Windows\Temporary Internet Files\Content.IE5\HLT2HNXI\MP900314381[1].jpg"/>
          <p:cNvPicPr>
            <a:picLocks noChangeAspect="1" noChangeArrowheads="1"/>
          </p:cNvPicPr>
          <p:nvPr/>
        </p:nvPicPr>
        <p:blipFill>
          <a:blip r:embed="rId4" cstate="print"/>
          <a:srcRect/>
          <a:stretch>
            <a:fillRect/>
          </a:stretch>
        </p:blipFill>
        <p:spPr bwMode="auto">
          <a:xfrm>
            <a:off x="228600" y="0"/>
            <a:ext cx="1676400" cy="192786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C:\Users\hp\AppData\Local\Microsoft\Windows\Temporary Internet Files\Content.IE5\COUZEYAX\MP900446632[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228600" y="533400"/>
            <a:ext cx="8229600" cy="1447800"/>
          </a:xfrm>
          <a:solidFill>
            <a:schemeClr val="tx2">
              <a:lumMod val="60000"/>
              <a:lumOff val="40000"/>
            </a:schemeClr>
          </a:solidFill>
          <a:ln>
            <a:solidFill>
              <a:schemeClr val="tx2">
                <a:lumMod val="75000"/>
              </a:schemeClr>
            </a:solidFill>
          </a:ln>
        </p:spPr>
        <p:txBody>
          <a:bodyPr/>
          <a:lstStyle/>
          <a:p>
            <a:r>
              <a:rPr lang="en-US" b="1" u="sng" dirty="0" smtClean="0"/>
              <a:t>CULTURE</a:t>
            </a:r>
            <a:endParaRPr lang="en-US" b="1" u="sng" dirty="0"/>
          </a:p>
        </p:txBody>
      </p:sp>
      <p:sp>
        <p:nvSpPr>
          <p:cNvPr id="3" name="Content Placeholder 2"/>
          <p:cNvSpPr>
            <a:spLocks noGrp="1"/>
          </p:cNvSpPr>
          <p:nvPr>
            <p:ph idx="1"/>
          </p:nvPr>
        </p:nvSpPr>
        <p:spPr>
          <a:xfrm>
            <a:off x="381000" y="2332037"/>
            <a:ext cx="8229600" cy="4525963"/>
          </a:xfrm>
          <a:solidFill>
            <a:schemeClr val="tx2">
              <a:lumMod val="60000"/>
              <a:lumOff val="40000"/>
            </a:schemeClr>
          </a:solidFill>
          <a:ln>
            <a:solidFill>
              <a:schemeClr val="tx2">
                <a:lumMod val="75000"/>
              </a:schemeClr>
            </a:solidFill>
          </a:ln>
        </p:spPr>
        <p:txBody>
          <a:bodyPr>
            <a:normAutofit lnSpcReduction="10000"/>
          </a:bodyPr>
          <a:lstStyle/>
          <a:p>
            <a:r>
              <a:rPr lang="en-US" b="1" dirty="0" smtClean="0"/>
              <a:t>Evident in the 1930’s satire writing style, including traditional eastern European characters like the Princess Dragomiroff</a:t>
            </a:r>
          </a:p>
          <a:p>
            <a:r>
              <a:rPr lang="en-US" b="1" dirty="0" smtClean="0"/>
              <a:t>Foscarelli is accused by Poirot’s friend of being the murderer because he is Italian, (thus associated with the mob)</a:t>
            </a:r>
          </a:p>
          <a:p>
            <a:r>
              <a:rPr lang="en-US" b="1" dirty="0" smtClean="0"/>
              <a:t>Europeans were very loyal to their countries and disliked all countries that weren’t there</a:t>
            </a:r>
          </a:p>
          <a:p>
            <a:pPr>
              <a:buNone/>
            </a:pPr>
            <a:r>
              <a:rPr lang="en-US" b="1" dirty="0" smtClean="0"/>
              <a:t>                                   own</a:t>
            </a:r>
            <a:endParaRPr lang="en-US" b="1" dirty="0"/>
          </a:p>
        </p:txBody>
      </p:sp>
      <p:pic>
        <p:nvPicPr>
          <p:cNvPr id="25603" name="Picture 3" descr="C:\Users\hp\AppData\Local\Microsoft\Windows\Temporary Internet Files\Content.IE5\CD3VWBX2\MC900391462[1].wmf"/>
          <p:cNvPicPr>
            <a:picLocks noChangeAspect="1" noChangeArrowheads="1"/>
          </p:cNvPicPr>
          <p:nvPr/>
        </p:nvPicPr>
        <p:blipFill>
          <a:blip r:embed="rId4" cstate="print"/>
          <a:srcRect/>
          <a:stretch>
            <a:fillRect/>
          </a:stretch>
        </p:blipFill>
        <p:spPr bwMode="auto">
          <a:xfrm>
            <a:off x="0" y="0"/>
            <a:ext cx="2514600" cy="2312725"/>
          </a:xfrm>
          <a:prstGeom prst="rect">
            <a:avLst/>
          </a:prstGeom>
          <a:noFill/>
        </p:spPr>
      </p:pic>
      <p:pic>
        <p:nvPicPr>
          <p:cNvPr id="25605" name="Picture 5" descr="C:\Users\hp\AppData\Local\Microsoft\Windows\Temporary Internet Files\Content.IE5\CUGABEGI\MC900018801[1].wmf"/>
          <p:cNvPicPr>
            <a:picLocks noChangeAspect="1" noChangeArrowheads="1"/>
          </p:cNvPicPr>
          <p:nvPr/>
        </p:nvPicPr>
        <p:blipFill>
          <a:blip r:embed="rId5" cstate="print"/>
          <a:srcRect/>
          <a:stretch>
            <a:fillRect/>
          </a:stretch>
        </p:blipFill>
        <p:spPr bwMode="auto">
          <a:xfrm>
            <a:off x="6705600" y="1219200"/>
            <a:ext cx="1752600" cy="1153446"/>
          </a:xfrm>
          <a:prstGeom prst="rect">
            <a:avLst/>
          </a:prstGeom>
          <a:noFill/>
        </p:spPr>
      </p:pic>
      <p:pic>
        <p:nvPicPr>
          <p:cNvPr id="25606" name="Picture 6" descr="C:\Users\hp\AppData\Local\Microsoft\Windows\Temporary Internet Files\Content.IE5\HLT2HNXI\MC900018839[1].wmf"/>
          <p:cNvPicPr>
            <a:picLocks noChangeAspect="1" noChangeArrowheads="1"/>
          </p:cNvPicPr>
          <p:nvPr/>
        </p:nvPicPr>
        <p:blipFill>
          <a:blip r:embed="rId6" cstate="print"/>
          <a:srcRect/>
          <a:stretch>
            <a:fillRect/>
          </a:stretch>
        </p:blipFill>
        <p:spPr bwMode="auto">
          <a:xfrm>
            <a:off x="5791200" y="228600"/>
            <a:ext cx="1828800" cy="1124479"/>
          </a:xfrm>
          <a:prstGeom prst="rect">
            <a:avLst/>
          </a:prstGeom>
          <a:noFill/>
        </p:spPr>
      </p:pic>
      <p:pic>
        <p:nvPicPr>
          <p:cNvPr id="25607" name="Picture 7" descr="C:\Users\hp\AppData\Local\Microsoft\Windows\Temporary Internet Files\Content.IE5\COUZEYAX\MC900129196[1].wmf"/>
          <p:cNvPicPr>
            <a:picLocks noChangeAspect="1" noChangeArrowheads="1"/>
          </p:cNvPicPr>
          <p:nvPr/>
        </p:nvPicPr>
        <p:blipFill>
          <a:blip r:embed="rId7" cstate="print"/>
          <a:srcRect/>
          <a:stretch>
            <a:fillRect/>
          </a:stretch>
        </p:blipFill>
        <p:spPr bwMode="auto">
          <a:xfrm>
            <a:off x="7342479" y="0"/>
            <a:ext cx="1801521" cy="187842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1" descr="C:\Users\hp\AppData\Local\Microsoft\Windows\Temporary Internet Files\Content.IE5\CD3VWBX2\MC900355243[1].wmf"/>
          <p:cNvPicPr>
            <a:picLocks noChangeAspect="1" noChangeArrowheads="1"/>
          </p:cNvPicPr>
          <p:nvPr/>
        </p:nvPicPr>
        <p:blipFill>
          <a:blip r:embed="rId3" cstate="print"/>
          <a:srcRect/>
          <a:stretch>
            <a:fillRect/>
          </a:stretch>
        </p:blipFill>
        <p:spPr bwMode="auto">
          <a:xfrm>
            <a:off x="-228600" y="-1447800"/>
            <a:ext cx="9372600" cy="8615284"/>
          </a:xfrm>
          <a:prstGeom prst="rect">
            <a:avLst/>
          </a:prstGeom>
          <a:noFill/>
        </p:spPr>
      </p:pic>
      <p:sp>
        <p:nvSpPr>
          <p:cNvPr id="2" name="Title 1"/>
          <p:cNvSpPr>
            <a:spLocks noGrp="1"/>
          </p:cNvSpPr>
          <p:nvPr>
            <p:ph type="title"/>
          </p:nvPr>
        </p:nvSpPr>
        <p:spPr>
          <a:xfrm>
            <a:off x="0" y="0"/>
            <a:ext cx="8153400" cy="838200"/>
          </a:xfrm>
          <a:solidFill>
            <a:schemeClr val="tx1"/>
          </a:solidFill>
          <a:ln>
            <a:solidFill>
              <a:schemeClr val="tx2">
                <a:lumMod val="75000"/>
              </a:schemeClr>
            </a:solidFill>
          </a:ln>
        </p:spPr>
        <p:txBody>
          <a:bodyPr/>
          <a:lstStyle/>
          <a:p>
            <a:r>
              <a:rPr lang="en-US" b="1" dirty="0" smtClean="0">
                <a:solidFill>
                  <a:srgbClr val="FFC000"/>
                </a:solidFill>
              </a:rPr>
              <a:t>IDENTITY</a:t>
            </a:r>
            <a:endParaRPr lang="en-US" b="1" dirty="0">
              <a:solidFill>
                <a:srgbClr val="FFC000"/>
              </a:solidFill>
            </a:endParaRPr>
          </a:p>
        </p:txBody>
      </p:sp>
      <p:sp>
        <p:nvSpPr>
          <p:cNvPr id="3" name="Content Placeholder 2"/>
          <p:cNvSpPr>
            <a:spLocks noGrp="1"/>
          </p:cNvSpPr>
          <p:nvPr>
            <p:ph idx="1"/>
          </p:nvPr>
        </p:nvSpPr>
        <p:spPr>
          <a:xfrm>
            <a:off x="0" y="685800"/>
            <a:ext cx="8229600" cy="3581399"/>
          </a:xfrm>
          <a:solidFill>
            <a:schemeClr val="tx1"/>
          </a:solidFill>
          <a:ln>
            <a:solidFill>
              <a:schemeClr val="tx2">
                <a:lumMod val="75000"/>
              </a:schemeClr>
            </a:solidFill>
          </a:ln>
        </p:spPr>
        <p:txBody>
          <a:bodyPr>
            <a:noAutofit/>
          </a:bodyPr>
          <a:lstStyle/>
          <a:p>
            <a:r>
              <a:rPr lang="en-US" sz="3600" b="1" dirty="0" smtClean="0">
                <a:solidFill>
                  <a:srgbClr val="FFC000"/>
                </a:solidFill>
              </a:rPr>
              <a:t>Identity is an alias</a:t>
            </a:r>
          </a:p>
          <a:p>
            <a:r>
              <a:rPr lang="en-US" sz="3600" b="1" dirty="0" smtClean="0">
                <a:solidFill>
                  <a:srgbClr val="FFC000"/>
                </a:solidFill>
              </a:rPr>
              <a:t>Characters are actually characters in disguise.</a:t>
            </a:r>
          </a:p>
          <a:p>
            <a:r>
              <a:rPr lang="en-US" sz="3600" b="1" dirty="0" smtClean="0">
                <a:solidFill>
                  <a:srgbClr val="FFC000"/>
                </a:solidFill>
              </a:rPr>
              <a:t>Ex: Mrs. Hubbard acts as an overbearing mother, but in reality is the regal and somber Linda Arden</a:t>
            </a:r>
            <a:endParaRPr lang="en-US" sz="3600" b="1" dirty="0">
              <a:solidFill>
                <a:srgbClr val="FFC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brianmont51.files.wordpress.com/2009/08/wealthy_sm2.jpg"/>
          <p:cNvPicPr>
            <a:picLocks noChangeAspect="1" noChangeArrowheads="1"/>
          </p:cNvPicPr>
          <p:nvPr/>
        </p:nvPicPr>
        <p:blipFill>
          <a:blip r:embed="rId3" cstate="print"/>
          <a:srcRect/>
          <a:stretch>
            <a:fillRect/>
          </a:stretch>
        </p:blipFill>
        <p:spPr bwMode="auto">
          <a:xfrm>
            <a:off x="-228600" y="0"/>
            <a:ext cx="9818540" cy="6858000"/>
          </a:xfrm>
          <a:prstGeom prst="rect">
            <a:avLst/>
          </a:prstGeom>
          <a:noFill/>
        </p:spPr>
      </p:pic>
      <p:pic>
        <p:nvPicPr>
          <p:cNvPr id="11276" name="Picture 12" descr="http://blog.lib.umn.edu/vond0057/architecture/images/mansion%20tulips.jpg"/>
          <p:cNvPicPr>
            <a:picLocks noChangeAspect="1" noChangeArrowheads="1"/>
          </p:cNvPicPr>
          <p:nvPr/>
        </p:nvPicPr>
        <p:blipFill>
          <a:blip r:embed="rId4" cstate="print"/>
          <a:srcRect/>
          <a:stretch>
            <a:fillRect/>
          </a:stretch>
        </p:blipFill>
        <p:spPr bwMode="auto">
          <a:xfrm>
            <a:off x="5562600" y="3886200"/>
            <a:ext cx="4038600" cy="2676747"/>
          </a:xfrm>
          <a:prstGeom prst="rect">
            <a:avLst/>
          </a:prstGeom>
          <a:noFill/>
        </p:spPr>
      </p:pic>
      <p:pic>
        <p:nvPicPr>
          <p:cNvPr id="11268" name="Picture 4" descr="http://www.artisthand.com/wp-content/uploads/2009/12/rolex_watch.jpg"/>
          <p:cNvPicPr>
            <a:picLocks noChangeAspect="1" noChangeArrowheads="1"/>
          </p:cNvPicPr>
          <p:nvPr/>
        </p:nvPicPr>
        <p:blipFill>
          <a:blip r:embed="rId5" cstate="print"/>
          <a:srcRect/>
          <a:stretch>
            <a:fillRect/>
          </a:stretch>
        </p:blipFill>
        <p:spPr bwMode="auto">
          <a:xfrm>
            <a:off x="1524000" y="914400"/>
            <a:ext cx="1988344" cy="2651125"/>
          </a:xfrm>
          <a:prstGeom prst="rect">
            <a:avLst/>
          </a:prstGeom>
          <a:noFill/>
        </p:spPr>
      </p:pic>
      <p:pic>
        <p:nvPicPr>
          <p:cNvPr id="13341" name="Picture 29" descr="http://knol.google.com/k/-/-/3byss1ycoxzpr/upk21v/lyons8svvm.jpg"/>
          <p:cNvPicPr>
            <a:picLocks noChangeAspect="1" noChangeArrowheads="1"/>
          </p:cNvPicPr>
          <p:nvPr/>
        </p:nvPicPr>
        <p:blipFill>
          <a:blip r:embed="rId6" cstate="print"/>
          <a:srcRect/>
          <a:stretch>
            <a:fillRect/>
          </a:stretch>
        </p:blipFill>
        <p:spPr bwMode="auto">
          <a:xfrm>
            <a:off x="-304800" y="762000"/>
            <a:ext cx="1828800" cy="3331030"/>
          </a:xfrm>
          <a:prstGeom prst="rect">
            <a:avLst/>
          </a:prstGeom>
          <a:noFill/>
        </p:spPr>
      </p:pic>
      <p:pic>
        <p:nvPicPr>
          <p:cNvPr id="13333" name="Picture 21" descr="http://www.autos4fast.com/wp-content/uploads/2009/10/Audi-R8-2.jpg"/>
          <p:cNvPicPr>
            <a:picLocks noChangeAspect="1" noChangeArrowheads="1"/>
          </p:cNvPicPr>
          <p:nvPr/>
        </p:nvPicPr>
        <p:blipFill>
          <a:blip r:embed="rId7" cstate="print"/>
          <a:srcRect/>
          <a:stretch>
            <a:fillRect/>
          </a:stretch>
        </p:blipFill>
        <p:spPr bwMode="auto">
          <a:xfrm>
            <a:off x="5715000" y="1143000"/>
            <a:ext cx="3962400" cy="2971800"/>
          </a:xfrm>
          <a:prstGeom prst="rect">
            <a:avLst/>
          </a:prstGeom>
          <a:noFill/>
        </p:spPr>
      </p:pic>
      <p:sp>
        <p:nvSpPr>
          <p:cNvPr id="15" name="Isosceles Triangle 14"/>
          <p:cNvSpPr/>
          <p:nvPr/>
        </p:nvSpPr>
        <p:spPr>
          <a:xfrm>
            <a:off x="-533400" y="2209800"/>
            <a:ext cx="5029200" cy="4648200"/>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pic>
        <p:nvPicPr>
          <p:cNvPr id="13324" name="Picture 12" descr="C:\Users\hp\AppData\Local\Microsoft\Windows\Temporary Internet Files\Content.IE5\XXXZHXLY\MP900400966[1].jpg"/>
          <p:cNvPicPr>
            <a:picLocks noChangeAspect="1" noChangeArrowheads="1"/>
          </p:cNvPicPr>
          <p:nvPr/>
        </p:nvPicPr>
        <p:blipFill>
          <a:blip r:embed="rId8" cstate="print"/>
          <a:srcRect/>
          <a:stretch>
            <a:fillRect/>
          </a:stretch>
        </p:blipFill>
        <p:spPr bwMode="auto">
          <a:xfrm>
            <a:off x="3200400" y="3429000"/>
            <a:ext cx="2496312" cy="3121152"/>
          </a:xfrm>
          <a:prstGeom prst="rect">
            <a:avLst/>
          </a:prstGeom>
          <a:noFill/>
        </p:spPr>
      </p:pic>
      <p:sp>
        <p:nvSpPr>
          <p:cNvPr id="2" name="Title 1"/>
          <p:cNvSpPr>
            <a:spLocks noGrp="1"/>
          </p:cNvSpPr>
          <p:nvPr>
            <p:ph type="title"/>
          </p:nvPr>
        </p:nvSpPr>
        <p:spPr>
          <a:xfrm>
            <a:off x="1447800" y="228600"/>
            <a:ext cx="7467600" cy="914400"/>
          </a:xfrm>
          <a:solidFill>
            <a:schemeClr val="accent3">
              <a:lumMod val="60000"/>
              <a:lumOff val="40000"/>
            </a:schemeClr>
          </a:solidFill>
          <a:ln w="57150">
            <a:solidFill>
              <a:schemeClr val="tx1"/>
            </a:solidFill>
          </a:ln>
        </p:spPr>
        <p:txBody>
          <a:bodyPr/>
          <a:lstStyle/>
          <a:p>
            <a:r>
              <a:rPr lang="en-US" b="1" u="sng" dirty="0" smtClean="0"/>
              <a:t>Values: Wealth and Prestige</a:t>
            </a:r>
            <a:endParaRPr lang="de-DE" b="1" u="sng" dirty="0"/>
          </a:p>
        </p:txBody>
      </p:sp>
      <p:cxnSp>
        <p:nvCxnSpPr>
          <p:cNvPr id="31" name="Straight Connector 30"/>
          <p:cNvCxnSpPr/>
          <p:nvPr/>
        </p:nvCxnSpPr>
        <p:spPr>
          <a:xfrm>
            <a:off x="1447800" y="3581400"/>
            <a:ext cx="1295400" cy="0"/>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a:off x="609600" y="4876800"/>
            <a:ext cx="2667000" cy="0"/>
          </a:xfrm>
          <a:prstGeom prst="line">
            <a:avLst/>
          </a:prstGeom>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a:off x="0" y="6096000"/>
            <a:ext cx="3886200" cy="0"/>
          </a:xfrm>
          <a:prstGeom prst="line">
            <a:avLst/>
          </a:prstGeom>
        </p:spPr>
        <p:style>
          <a:lnRef idx="1">
            <a:schemeClr val="dk1"/>
          </a:lnRef>
          <a:fillRef idx="0">
            <a:schemeClr val="dk1"/>
          </a:fillRef>
          <a:effectRef idx="0">
            <a:schemeClr val="dk1"/>
          </a:effectRef>
          <a:fontRef idx="minor">
            <a:schemeClr val="tx1"/>
          </a:fontRef>
        </p:style>
      </p:cxnSp>
      <p:pic>
        <p:nvPicPr>
          <p:cNvPr id="13323" name="Picture 11" descr="C:\Users\hp\AppData\Local\Microsoft\Windows\Temporary Internet Files\Content.IE5\4ESNC9LD\MC900368366[1].wmf"/>
          <p:cNvPicPr>
            <a:picLocks noChangeAspect="1" noChangeArrowheads="1"/>
          </p:cNvPicPr>
          <p:nvPr/>
        </p:nvPicPr>
        <p:blipFill>
          <a:blip r:embed="rId9" cstate="print"/>
          <a:srcRect/>
          <a:stretch>
            <a:fillRect/>
          </a:stretch>
        </p:blipFill>
        <p:spPr bwMode="auto">
          <a:xfrm>
            <a:off x="4267200" y="3429000"/>
            <a:ext cx="2444879" cy="2346046"/>
          </a:xfrm>
          <a:prstGeom prst="rect">
            <a:avLst/>
          </a:prstGeom>
          <a:noFill/>
        </p:spPr>
      </p:pic>
      <p:pic>
        <p:nvPicPr>
          <p:cNvPr id="13339" name="Picture 27" descr="http://topnews.in/usa/files/Diamond.jpg"/>
          <p:cNvPicPr>
            <a:picLocks noChangeAspect="1" noChangeArrowheads="1"/>
          </p:cNvPicPr>
          <p:nvPr/>
        </p:nvPicPr>
        <p:blipFill>
          <a:blip r:embed="rId10" cstate="print"/>
          <a:srcRect/>
          <a:stretch>
            <a:fillRect/>
          </a:stretch>
        </p:blipFill>
        <p:spPr bwMode="auto">
          <a:xfrm>
            <a:off x="3505200" y="1219200"/>
            <a:ext cx="2327434" cy="2362200"/>
          </a:xfrm>
          <a:prstGeom prst="rect">
            <a:avLst/>
          </a:prstGeom>
          <a:noFill/>
        </p:spPr>
      </p:pic>
      <p:pic>
        <p:nvPicPr>
          <p:cNvPr id="11272" name="Picture 8" descr="a smuggled picture of mugabes mansion"/>
          <p:cNvPicPr>
            <a:picLocks noChangeAspect="1" noChangeArrowheads="1"/>
          </p:cNvPicPr>
          <p:nvPr/>
        </p:nvPicPr>
        <p:blipFill>
          <a:blip r:embed="rId11"/>
          <a:srcRect/>
          <a:stretch>
            <a:fillRect/>
          </a:stretch>
        </p:blipFill>
        <p:spPr bwMode="auto">
          <a:xfrm>
            <a:off x="63500" y="-136525"/>
            <a:ext cx="9525" cy="9525"/>
          </a:xfrm>
          <a:prstGeom prst="rect">
            <a:avLst/>
          </a:prstGeom>
          <a:noFill/>
        </p:spPr>
      </p:pic>
      <p:pic>
        <p:nvPicPr>
          <p:cNvPr id="11274" name="Picture 10" descr="a smuggled picture of mugabes mansion"/>
          <p:cNvPicPr>
            <a:picLocks noChangeAspect="1" noChangeArrowheads="1"/>
          </p:cNvPicPr>
          <p:nvPr/>
        </p:nvPicPr>
        <p:blipFill>
          <a:blip r:embed="rId11"/>
          <a:srcRect/>
          <a:stretch>
            <a:fillRect/>
          </a:stretch>
        </p:blipFill>
        <p:spPr bwMode="auto">
          <a:xfrm>
            <a:off x="63500" y="-136525"/>
            <a:ext cx="9525" cy="9525"/>
          </a:xfrm>
          <a:prstGeom prst="rect">
            <a:avLst/>
          </a:prstGeom>
          <a:noFill/>
        </p:spPr>
      </p:pic>
      <p:pic>
        <p:nvPicPr>
          <p:cNvPr id="11277" name="Picture 13" descr="C:\Users\hp\AppData\Local\Microsoft\Windows\Temporary Internet Files\Content.IE5\CUGABEGI\MC910216326[1].png"/>
          <p:cNvPicPr>
            <a:picLocks noChangeAspect="1" noChangeArrowheads="1"/>
          </p:cNvPicPr>
          <p:nvPr/>
        </p:nvPicPr>
        <p:blipFill>
          <a:blip r:embed="rId12" cstate="print"/>
          <a:srcRect/>
          <a:stretch>
            <a:fillRect/>
          </a:stretch>
        </p:blipFill>
        <p:spPr bwMode="auto">
          <a:xfrm>
            <a:off x="1447800" y="5277757"/>
            <a:ext cx="1143000" cy="1580243"/>
          </a:xfrm>
          <a:prstGeom prst="rect">
            <a:avLst/>
          </a:prstGeom>
          <a:noFill/>
        </p:spPr>
      </p:pic>
      <p:pic>
        <p:nvPicPr>
          <p:cNvPr id="26" name="Picture 13" descr="C:\Users\hp\AppData\Local\Microsoft\Windows\Temporary Internet Files\Content.IE5\CUGABEGI\MC910216326[1].png"/>
          <p:cNvPicPr>
            <a:picLocks noChangeAspect="1" noChangeArrowheads="1"/>
          </p:cNvPicPr>
          <p:nvPr/>
        </p:nvPicPr>
        <p:blipFill>
          <a:blip r:embed="rId13" cstate="print"/>
          <a:srcRect/>
          <a:stretch>
            <a:fillRect/>
          </a:stretch>
        </p:blipFill>
        <p:spPr bwMode="auto">
          <a:xfrm>
            <a:off x="2209800" y="2819400"/>
            <a:ext cx="533400" cy="737447"/>
          </a:xfrm>
          <a:prstGeom prst="rect">
            <a:avLst/>
          </a:prstGeom>
          <a:noFill/>
        </p:spPr>
      </p:pic>
      <p:pic>
        <p:nvPicPr>
          <p:cNvPr id="27" name="Picture 13" descr="C:\Users\hp\AppData\Local\Microsoft\Windows\Temporary Internet Files\Content.IE5\CUGABEGI\MC910216326[1].png"/>
          <p:cNvPicPr>
            <a:picLocks noChangeAspect="1" noChangeArrowheads="1"/>
          </p:cNvPicPr>
          <p:nvPr/>
        </p:nvPicPr>
        <p:blipFill>
          <a:blip r:embed="rId13" cstate="print"/>
          <a:srcRect/>
          <a:stretch>
            <a:fillRect/>
          </a:stretch>
        </p:blipFill>
        <p:spPr bwMode="auto">
          <a:xfrm>
            <a:off x="1828800" y="2819400"/>
            <a:ext cx="533400" cy="737447"/>
          </a:xfrm>
          <a:prstGeom prst="rect">
            <a:avLst/>
          </a:prstGeom>
          <a:noFill/>
        </p:spPr>
      </p:pic>
      <p:pic>
        <p:nvPicPr>
          <p:cNvPr id="28" name="Picture 13" descr="C:\Users\hp\AppData\Local\Microsoft\Windows\Temporary Internet Files\Content.IE5\CUGABEGI\MC910216326[1].png"/>
          <p:cNvPicPr>
            <a:picLocks noChangeAspect="1" noChangeArrowheads="1"/>
          </p:cNvPicPr>
          <p:nvPr/>
        </p:nvPicPr>
        <p:blipFill>
          <a:blip r:embed="rId13" cstate="print"/>
          <a:srcRect/>
          <a:stretch>
            <a:fillRect/>
          </a:stretch>
        </p:blipFill>
        <p:spPr bwMode="auto">
          <a:xfrm>
            <a:off x="1371600" y="2819400"/>
            <a:ext cx="533400" cy="737447"/>
          </a:xfrm>
          <a:prstGeom prst="rect">
            <a:avLst/>
          </a:prstGeom>
          <a:noFill/>
        </p:spPr>
      </p:pic>
      <p:pic>
        <p:nvPicPr>
          <p:cNvPr id="29" name="Picture 13" descr="C:\Users\hp\AppData\Local\Microsoft\Windows\Temporary Internet Files\Content.IE5\CUGABEGI\MC910216326[1].png"/>
          <p:cNvPicPr>
            <a:picLocks noChangeAspect="1" noChangeArrowheads="1"/>
          </p:cNvPicPr>
          <p:nvPr/>
        </p:nvPicPr>
        <p:blipFill>
          <a:blip r:embed="rId14" cstate="print"/>
          <a:srcRect/>
          <a:stretch>
            <a:fillRect/>
          </a:stretch>
        </p:blipFill>
        <p:spPr bwMode="auto">
          <a:xfrm>
            <a:off x="1981200" y="3810000"/>
            <a:ext cx="838200" cy="1158845"/>
          </a:xfrm>
          <a:prstGeom prst="rect">
            <a:avLst/>
          </a:prstGeom>
          <a:noFill/>
        </p:spPr>
      </p:pic>
      <p:pic>
        <p:nvPicPr>
          <p:cNvPr id="30" name="Picture 13" descr="C:\Users\hp\AppData\Local\Microsoft\Windows\Temporary Internet Files\Content.IE5\CUGABEGI\MC910216326[1].png"/>
          <p:cNvPicPr>
            <a:picLocks noChangeAspect="1" noChangeArrowheads="1"/>
          </p:cNvPicPr>
          <p:nvPr/>
        </p:nvPicPr>
        <p:blipFill>
          <a:blip r:embed="rId15" cstate="print"/>
          <a:srcRect/>
          <a:stretch>
            <a:fillRect/>
          </a:stretch>
        </p:blipFill>
        <p:spPr bwMode="auto">
          <a:xfrm>
            <a:off x="1219200" y="3733800"/>
            <a:ext cx="838200" cy="115884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a:noFill/>
          <a:ln>
            <a:noFill/>
          </a:ln>
        </p:spPr>
        <p:txBody>
          <a:bodyPr/>
          <a:lstStyle/>
          <a:p>
            <a:r>
              <a:rPr lang="en-US" b="1" dirty="0" smtClean="0"/>
              <a:t>VALUES</a:t>
            </a:r>
            <a:endParaRPr lang="en-US" b="1" dirty="0"/>
          </a:p>
        </p:txBody>
      </p:sp>
      <p:pic>
        <p:nvPicPr>
          <p:cNvPr id="2050" name="Picture 2" descr="http://images.cincyjungle.com/images/user/5/vick.jury.gif"/>
          <p:cNvPicPr>
            <a:picLocks noChangeAspect="1" noChangeArrowheads="1"/>
          </p:cNvPicPr>
          <p:nvPr/>
        </p:nvPicPr>
        <p:blipFill>
          <a:blip r:embed="rId3" cstate="print"/>
          <a:srcRect/>
          <a:stretch>
            <a:fillRect/>
          </a:stretch>
        </p:blipFill>
        <p:spPr bwMode="auto">
          <a:xfrm>
            <a:off x="685800" y="1099312"/>
            <a:ext cx="7924800" cy="575868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96" name="Picture 40" descr="C:\Users\hp\AppData\Local\Microsoft\Windows\Temporary Internet Files\Content.IE5\CUGABEGI\MP900385346[1].jpg"/>
          <p:cNvPicPr>
            <a:picLocks noChangeAspect="1" noChangeArrowheads="1"/>
          </p:cNvPicPr>
          <p:nvPr/>
        </p:nvPicPr>
        <p:blipFill>
          <a:blip r:embed="rId3" cstate="print"/>
          <a:srcRect/>
          <a:stretch>
            <a:fillRect/>
          </a:stretch>
        </p:blipFill>
        <p:spPr bwMode="auto">
          <a:xfrm>
            <a:off x="-228600" y="0"/>
            <a:ext cx="9753600" cy="6858000"/>
          </a:xfrm>
          <a:prstGeom prst="rect">
            <a:avLst/>
          </a:prstGeom>
          <a:noFill/>
        </p:spPr>
      </p:pic>
      <p:sp>
        <p:nvSpPr>
          <p:cNvPr id="2" name="Title 1"/>
          <p:cNvSpPr>
            <a:spLocks noGrp="1"/>
          </p:cNvSpPr>
          <p:nvPr>
            <p:ph type="title"/>
          </p:nvPr>
        </p:nvSpPr>
        <p:spPr>
          <a:xfrm>
            <a:off x="609600" y="304800"/>
            <a:ext cx="8229600" cy="838200"/>
          </a:xfrm>
          <a:solidFill>
            <a:schemeClr val="accent6">
              <a:lumMod val="50000"/>
            </a:schemeClr>
          </a:solidFill>
          <a:ln>
            <a:noFill/>
          </a:ln>
        </p:spPr>
        <p:txBody>
          <a:bodyPr>
            <a:normAutofit fontScale="90000"/>
          </a:bodyPr>
          <a:lstStyle/>
          <a:p>
            <a:r>
              <a:rPr lang="en-US" sz="6000" b="1" u="sng" dirty="0" smtClean="0"/>
              <a:t>Message</a:t>
            </a:r>
            <a:endParaRPr lang="en-US" sz="6000" b="1" u="sng" dirty="0"/>
          </a:p>
        </p:txBody>
      </p:sp>
      <p:sp>
        <p:nvSpPr>
          <p:cNvPr id="3" name="Content Placeholder 2"/>
          <p:cNvSpPr>
            <a:spLocks noGrp="1"/>
          </p:cNvSpPr>
          <p:nvPr>
            <p:ph idx="1"/>
          </p:nvPr>
        </p:nvSpPr>
        <p:spPr>
          <a:xfrm>
            <a:off x="533400" y="3124200"/>
            <a:ext cx="8229600" cy="3733800"/>
          </a:xfrm>
          <a:solidFill>
            <a:schemeClr val="accent6">
              <a:lumMod val="50000"/>
            </a:schemeClr>
          </a:solidFill>
          <a:ln>
            <a:noFill/>
          </a:ln>
        </p:spPr>
        <p:txBody>
          <a:bodyPr>
            <a:noAutofit/>
          </a:bodyPr>
          <a:lstStyle/>
          <a:p>
            <a:pPr algn="ctr">
              <a:buNone/>
            </a:pPr>
            <a:r>
              <a:rPr lang="en-US" sz="4000" b="1" dirty="0" smtClean="0"/>
              <a:t>12 passengers, 12 jury members</a:t>
            </a:r>
          </a:p>
          <a:p>
            <a:r>
              <a:rPr lang="en-US" sz="4000" b="1" dirty="0" smtClean="0"/>
              <a:t>Mocks our modern jury system </a:t>
            </a:r>
          </a:p>
          <a:p>
            <a:r>
              <a:rPr lang="en-US" sz="4000" b="1" dirty="0" smtClean="0"/>
              <a:t>Questions our sense of justice</a:t>
            </a:r>
          </a:p>
          <a:p>
            <a:r>
              <a:rPr lang="en-US" sz="4000" b="1" dirty="0" smtClean="0"/>
              <a:t>Justice is perceived in the eyes of the judger</a:t>
            </a:r>
          </a:p>
          <a:p>
            <a:pPr>
              <a:buNone/>
            </a:pPr>
            <a:endParaRPr lang="en-US" sz="4000" b="1" dirty="0"/>
          </a:p>
        </p:txBody>
      </p:sp>
      <p:pic>
        <p:nvPicPr>
          <p:cNvPr id="19482" name="Picture 26" descr="C:\Users\hp\AppData\Local\Microsoft\Windows\Temporary Internet Files\Content.IE5\INRXU0LO\MC900217198[1].wmf"/>
          <p:cNvPicPr>
            <a:picLocks noChangeAspect="1" noChangeArrowheads="1"/>
          </p:cNvPicPr>
          <p:nvPr/>
        </p:nvPicPr>
        <p:blipFill>
          <a:blip r:embed="rId4" cstate="print"/>
          <a:srcRect/>
          <a:stretch>
            <a:fillRect/>
          </a:stretch>
        </p:blipFill>
        <p:spPr bwMode="auto">
          <a:xfrm>
            <a:off x="6781800" y="228600"/>
            <a:ext cx="2590801" cy="3124200"/>
          </a:xfrm>
          <a:prstGeom prst="rect">
            <a:avLst/>
          </a:prstGeom>
          <a:noFill/>
        </p:spPr>
      </p:pic>
      <p:pic>
        <p:nvPicPr>
          <p:cNvPr id="19495" name="Picture 39" descr="C:\Users\hp\AppData\Local\Microsoft\Windows\Temporary Internet Files\Content.IE5\HLT2HNXI\MC900363240[1].wmf"/>
          <p:cNvPicPr>
            <a:picLocks noChangeAspect="1" noChangeArrowheads="1"/>
          </p:cNvPicPr>
          <p:nvPr/>
        </p:nvPicPr>
        <p:blipFill>
          <a:blip r:embed="rId5" cstate="print"/>
          <a:srcRect/>
          <a:stretch>
            <a:fillRect/>
          </a:stretch>
        </p:blipFill>
        <p:spPr bwMode="auto">
          <a:xfrm>
            <a:off x="-228600" y="0"/>
            <a:ext cx="2209800" cy="368209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52600" y="0"/>
            <a:ext cx="4953000" cy="990600"/>
          </a:xfrm>
          <a:ln w="57150">
            <a:solidFill>
              <a:schemeClr val="tx1"/>
            </a:solidFill>
          </a:ln>
        </p:spPr>
        <p:txBody>
          <a:bodyPr/>
          <a:lstStyle/>
          <a:p>
            <a:r>
              <a:rPr lang="en-US" dirty="0" smtClean="0"/>
              <a:t>Recommendation</a:t>
            </a:r>
            <a:endParaRPr lang="de-DE" dirty="0"/>
          </a:p>
        </p:txBody>
      </p:sp>
      <p:sp>
        <p:nvSpPr>
          <p:cNvPr id="3" name="Content Placeholder 2"/>
          <p:cNvSpPr>
            <a:spLocks noGrp="1"/>
          </p:cNvSpPr>
          <p:nvPr>
            <p:ph idx="1"/>
          </p:nvPr>
        </p:nvSpPr>
        <p:spPr>
          <a:xfrm>
            <a:off x="457200" y="1371600"/>
            <a:ext cx="8229600" cy="5486400"/>
          </a:xfrm>
          <a:noFill/>
          <a:ln>
            <a:noFill/>
          </a:ln>
        </p:spPr>
        <p:txBody>
          <a:bodyPr>
            <a:normAutofit lnSpcReduction="10000"/>
          </a:bodyPr>
          <a:lstStyle/>
          <a:p>
            <a:pPr algn="ctr">
              <a:buNone/>
            </a:pPr>
            <a:r>
              <a:rPr lang="en-US" sz="4000" b="1" u="sng" dirty="0" smtClean="0"/>
              <a:t>YES</a:t>
            </a:r>
          </a:p>
          <a:p>
            <a:pPr algn="ctr"/>
            <a:r>
              <a:rPr lang="en-US" sz="3900" b="1" dirty="0" smtClean="0"/>
              <a:t>For someone who loves mystery, surprises, and suspense.</a:t>
            </a:r>
          </a:p>
          <a:p>
            <a:pPr algn="ctr"/>
            <a:r>
              <a:rPr lang="en-US" sz="3900" b="1" dirty="0" smtClean="0"/>
              <a:t>Amazingly detailed character development.</a:t>
            </a:r>
          </a:p>
          <a:p>
            <a:pPr algn="ctr"/>
            <a:r>
              <a:rPr lang="en-US" sz="3900" b="1" dirty="0" smtClean="0"/>
              <a:t>You’ll never be able to guess the murderer.</a:t>
            </a:r>
          </a:p>
          <a:p>
            <a:pPr algn="ctr"/>
            <a:r>
              <a:rPr lang="en-US" sz="3900" b="1" dirty="0" smtClean="0"/>
              <a:t>Fun escape from a boring summer day, transports you back in time.</a:t>
            </a:r>
          </a:p>
          <a:p>
            <a:pPr algn="ctr">
              <a:buNone/>
            </a:pPr>
            <a:endParaRPr lang="en-US" sz="3600" dirty="0" smtClean="0"/>
          </a:p>
          <a:p>
            <a:endParaRPr lang="en-US" dirty="0"/>
          </a:p>
        </p:txBody>
      </p:sp>
      <p:pic>
        <p:nvPicPr>
          <p:cNvPr id="18434" name="Picture 2" descr="http://2.bp.blogspot.com/_95iRnsixano/SGWf1YpZtVI/AAAAAAAAA9M/E4W9n5sqOAY/s400/Murder+on+the+Orient+Express.jpg"/>
          <p:cNvPicPr>
            <a:picLocks noChangeAspect="1" noChangeArrowheads="1"/>
          </p:cNvPicPr>
          <p:nvPr/>
        </p:nvPicPr>
        <p:blipFill>
          <a:blip r:embed="rId3" cstate="print"/>
          <a:srcRect/>
          <a:stretch>
            <a:fillRect/>
          </a:stretch>
        </p:blipFill>
        <p:spPr bwMode="auto">
          <a:xfrm>
            <a:off x="7162800" y="0"/>
            <a:ext cx="1691194" cy="20574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u="sng" dirty="0" smtClean="0"/>
              <a:t>Final Thoughts</a:t>
            </a:r>
            <a:endParaRPr lang="de-DE" sz="7200" b="1" u="sng" dirty="0"/>
          </a:p>
        </p:txBody>
      </p:sp>
      <p:sp>
        <p:nvSpPr>
          <p:cNvPr id="3" name="Content Placeholder 2"/>
          <p:cNvSpPr>
            <a:spLocks noGrp="1"/>
          </p:cNvSpPr>
          <p:nvPr>
            <p:ph idx="1"/>
          </p:nvPr>
        </p:nvSpPr>
        <p:spPr>
          <a:xfrm>
            <a:off x="609600" y="2332037"/>
            <a:ext cx="8229600" cy="4525963"/>
          </a:xfrm>
        </p:spPr>
        <p:txBody>
          <a:bodyPr/>
          <a:lstStyle/>
          <a:p>
            <a:pPr algn="ctr">
              <a:buNone/>
            </a:pPr>
            <a:r>
              <a:rPr lang="en-US" dirty="0" smtClean="0"/>
              <a:t> </a:t>
            </a:r>
            <a:r>
              <a:rPr lang="en-US" sz="5400" b="1" dirty="0" smtClean="0"/>
              <a:t>There is a fine line between what is just and what is unjust. What is your definition of justice?</a:t>
            </a:r>
            <a:endParaRPr lang="de-DE" sz="54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6000" b="1" u="sng" dirty="0" smtClean="0"/>
              <a:t>Is this Justice?</a:t>
            </a:r>
            <a:endParaRPr lang="en-US" sz="6000" b="1" u="sng" dirty="0"/>
          </a:p>
        </p:txBody>
      </p:sp>
      <p:pic>
        <p:nvPicPr>
          <p:cNvPr id="33794" name="Picture 2" descr="http://www.iansa.org/women/images/darfur1.jpg"/>
          <p:cNvPicPr>
            <a:picLocks noChangeAspect="1" noChangeArrowheads="1"/>
          </p:cNvPicPr>
          <p:nvPr/>
        </p:nvPicPr>
        <p:blipFill>
          <a:blip r:embed="rId3" cstate="print"/>
          <a:srcRect/>
          <a:stretch>
            <a:fillRect/>
          </a:stretch>
        </p:blipFill>
        <p:spPr bwMode="auto">
          <a:xfrm>
            <a:off x="304800" y="914400"/>
            <a:ext cx="8534400" cy="5683547"/>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a:bodyPr>
          <a:lstStyle/>
          <a:p>
            <a:r>
              <a:rPr lang="en-US" sz="6000" b="1" u="sng" dirty="0" smtClean="0"/>
              <a:t>Is this true Justice?</a:t>
            </a:r>
            <a:endParaRPr lang="en-US" sz="6000" b="1" u="sng" dirty="0"/>
          </a:p>
        </p:txBody>
      </p:sp>
      <p:pic>
        <p:nvPicPr>
          <p:cNvPr id="36866" name="Picture 2" descr="http://www.solarnavigator.net/media/media_images/bbc_the_verdict_jury.jpg"/>
          <p:cNvPicPr>
            <a:picLocks noChangeAspect="1" noChangeArrowheads="1"/>
          </p:cNvPicPr>
          <p:nvPr/>
        </p:nvPicPr>
        <p:blipFill>
          <a:blip r:embed="rId4" cstate="print"/>
          <a:srcRect/>
          <a:stretch>
            <a:fillRect/>
          </a:stretch>
        </p:blipFill>
        <p:spPr bwMode="auto">
          <a:xfrm>
            <a:off x="381000" y="990600"/>
            <a:ext cx="8458200" cy="56388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ulturevulture.net/ElectronicArts/images/murderontheorientexpress.jpg"/>
          <p:cNvPicPr>
            <a:picLocks noChangeAspect="1" noChangeArrowheads="1"/>
          </p:cNvPicPr>
          <p:nvPr/>
        </p:nvPicPr>
        <p:blipFill>
          <a:blip r:embed="rId3"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xfrm>
            <a:off x="457200" y="0"/>
            <a:ext cx="8305800" cy="762000"/>
          </a:xfrm>
          <a:solidFill>
            <a:srgbClr val="CC0000"/>
          </a:solidFill>
          <a:ln w="57150">
            <a:solidFill>
              <a:schemeClr val="tx1"/>
            </a:solidFill>
          </a:ln>
        </p:spPr>
        <p:txBody>
          <a:bodyPr>
            <a:norm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Body</a:t>
            </a:r>
            <a:endParaRPr lang="en-US" dirty="0"/>
          </a:p>
        </p:txBody>
      </p:sp>
      <p:sp>
        <p:nvSpPr>
          <p:cNvPr id="3" name="Content Placeholder 2"/>
          <p:cNvSpPr>
            <a:spLocks noGrp="1"/>
          </p:cNvSpPr>
          <p:nvPr>
            <p:ph idx="1"/>
          </p:nvPr>
        </p:nvSpPr>
        <p:spPr>
          <a:xfrm>
            <a:off x="381000" y="1752600"/>
            <a:ext cx="8458200" cy="4876800"/>
          </a:xfrm>
          <a:solidFill>
            <a:srgbClr val="CC0000"/>
          </a:solidFill>
          <a:ln w="76200">
            <a:solidFill>
              <a:schemeClr val="tx1">
                <a:lumMod val="95000"/>
                <a:lumOff val="5000"/>
              </a:schemeClr>
            </a:solidFill>
          </a:ln>
        </p:spPr>
        <p:txBody>
          <a:bodyPr>
            <a:normAutofit/>
          </a:bodyPr>
          <a:lstStyle/>
          <a:p>
            <a:r>
              <a:rPr lang="en-US" b="1" dirty="0" smtClean="0">
                <a:solidFill>
                  <a:schemeClr val="bg2"/>
                </a:solidFill>
              </a:rPr>
              <a:t>Detective Hercule Poirot boards the Orient Express, only to find a messy murder mystery case awaits his attention.</a:t>
            </a:r>
            <a:endParaRPr lang="en-US" b="1" dirty="0">
              <a:solidFill>
                <a:schemeClr val="bg2"/>
              </a:solidFill>
            </a:endParaRPr>
          </a:p>
          <a:p>
            <a:r>
              <a:rPr lang="en-US" b="1" dirty="0" smtClean="0">
                <a:solidFill>
                  <a:schemeClr val="bg2"/>
                </a:solidFill>
              </a:rPr>
              <a:t>After interviewing all the passengers he discovers each has something to hide and a motive to kill Mr. Ratchett, aka Cassetti</a:t>
            </a:r>
          </a:p>
          <a:p>
            <a:r>
              <a:rPr lang="en-US" b="1" dirty="0" smtClean="0">
                <a:solidFill>
                  <a:schemeClr val="bg2"/>
                </a:solidFill>
              </a:rPr>
              <a:t>By the time the Yugoslav police arrive Poirot has pinned down the murderer and closed the case for good.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a:bodyPr>
          <a:lstStyle/>
          <a:p>
            <a:r>
              <a:rPr lang="en-US" sz="6000" b="1" u="sng" dirty="0" smtClean="0">
                <a:solidFill>
                  <a:srgbClr val="FFC000"/>
                </a:solidFill>
              </a:rPr>
              <a:t>Is this true Justice?</a:t>
            </a:r>
            <a:endParaRPr lang="en-US" sz="6000" b="1" u="sng" dirty="0">
              <a:solidFill>
                <a:srgbClr val="FFC000"/>
              </a:solidFill>
            </a:endParaRPr>
          </a:p>
        </p:txBody>
      </p:sp>
      <p:pic>
        <p:nvPicPr>
          <p:cNvPr id="37890" name="Picture 2" descr="http://www.briancuban.com/wp-content/uploads/2008/07/vigilantes.jpg"/>
          <p:cNvPicPr>
            <a:picLocks noChangeAspect="1" noChangeArrowheads="1"/>
          </p:cNvPicPr>
          <p:nvPr/>
        </p:nvPicPr>
        <p:blipFill>
          <a:blip r:embed="rId4" cstate="print"/>
          <a:srcRect/>
          <a:stretch>
            <a:fillRect/>
          </a:stretch>
        </p:blipFill>
        <p:spPr bwMode="auto">
          <a:xfrm>
            <a:off x="228600" y="838200"/>
            <a:ext cx="8686800" cy="578605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6000" b="1" u="sng" dirty="0" smtClean="0"/>
              <a:t>Is this true Justice?</a:t>
            </a:r>
            <a:endParaRPr lang="de-DE" sz="6000" b="1" u="sng" dirty="0"/>
          </a:p>
        </p:txBody>
      </p:sp>
      <p:pic>
        <p:nvPicPr>
          <p:cNvPr id="1026" name="Picture 2" descr="http://3.bp.blogspot.com/__sihX_Qxv3Y/Swt6GMbtG6I/AAAAAAAACA4/oTJ3ajY8Fqw/s1600/Mob2000jpegSmall.jpg"/>
          <p:cNvPicPr>
            <a:picLocks noChangeAspect="1" noChangeArrowheads="1"/>
          </p:cNvPicPr>
          <p:nvPr/>
        </p:nvPicPr>
        <p:blipFill>
          <a:blip r:embed="rId3" cstate="print"/>
          <a:srcRect/>
          <a:stretch>
            <a:fillRect/>
          </a:stretch>
        </p:blipFill>
        <p:spPr bwMode="auto">
          <a:xfrm>
            <a:off x="1676400" y="838200"/>
            <a:ext cx="5867400" cy="579980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Movie Trailer</a:t>
            </a:r>
            <a:endParaRPr lang="de-DE" dirty="0"/>
          </a:p>
        </p:txBody>
      </p:sp>
      <p:sp>
        <p:nvSpPr>
          <p:cNvPr id="8" name="Rectangle 7"/>
          <p:cNvSpPr/>
          <p:nvPr/>
        </p:nvSpPr>
        <p:spPr>
          <a:xfrm>
            <a:off x="2286000" y="3105835"/>
            <a:ext cx="4572000" cy="646331"/>
          </a:xfrm>
          <a:prstGeom prst="rect">
            <a:avLst/>
          </a:prstGeom>
        </p:spPr>
        <p:txBody>
          <a:bodyPr>
            <a:spAutoFit/>
          </a:bodyPr>
          <a:lstStyle/>
          <a:p>
            <a:r>
              <a:rPr lang="de-DE" dirty="0" smtClean="0">
                <a:hlinkClick r:id="rId2"/>
              </a:rPr>
              <a:t>http://www.youtube.com/watch?v=JTYA01glGqo</a:t>
            </a:r>
            <a:endParaRPr lang="de-D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04800"/>
            <a:ext cx="4572000" cy="1143000"/>
          </a:xfrm>
          <a:noFill/>
        </p:spPr>
        <p:txBody>
          <a:bodyPr/>
          <a:lstStyle/>
          <a:p>
            <a:r>
              <a:rPr lang="en-US" b="1" u="sng" dirty="0" smtClean="0">
                <a:solidFill>
                  <a:schemeClr val="bg2"/>
                </a:solidFill>
              </a:rPr>
              <a:t>Characters </a:t>
            </a:r>
            <a:endParaRPr lang="en-US" b="1" u="sng" dirty="0">
              <a:solidFill>
                <a:schemeClr val="bg2"/>
              </a:solidFill>
            </a:endParaRPr>
          </a:p>
        </p:txBody>
      </p:sp>
      <p:sp>
        <p:nvSpPr>
          <p:cNvPr id="3" name="Content Placeholder 2"/>
          <p:cNvSpPr>
            <a:spLocks noGrp="1"/>
          </p:cNvSpPr>
          <p:nvPr>
            <p:ph idx="1"/>
          </p:nvPr>
        </p:nvSpPr>
        <p:spPr>
          <a:xfrm>
            <a:off x="304800" y="1600200"/>
            <a:ext cx="8382000" cy="5257800"/>
          </a:xfrm>
        </p:spPr>
        <p:txBody>
          <a:bodyPr>
            <a:normAutofit lnSpcReduction="10000"/>
          </a:bodyPr>
          <a:lstStyle/>
          <a:p>
            <a:r>
              <a:rPr lang="en-US" b="1" dirty="0" smtClean="0">
                <a:solidFill>
                  <a:schemeClr val="bg2"/>
                </a:solidFill>
              </a:rPr>
              <a:t>Hector MacQueen, </a:t>
            </a:r>
          </a:p>
          <a:p>
            <a:pPr>
              <a:buNone/>
            </a:pPr>
            <a:r>
              <a:rPr lang="en-US" b="1" dirty="0" smtClean="0">
                <a:solidFill>
                  <a:schemeClr val="bg2"/>
                </a:solidFill>
              </a:rPr>
              <a:t>Ratchett’s secretary- </a:t>
            </a:r>
          </a:p>
          <a:p>
            <a:pPr>
              <a:buNone/>
            </a:pPr>
            <a:r>
              <a:rPr lang="en-US" b="1" dirty="0">
                <a:solidFill>
                  <a:schemeClr val="bg2"/>
                </a:solidFill>
              </a:rPr>
              <a:t>(</a:t>
            </a:r>
            <a:r>
              <a:rPr lang="en-US" b="1" dirty="0" smtClean="0">
                <a:solidFill>
                  <a:schemeClr val="bg2"/>
                </a:solidFill>
              </a:rPr>
              <a:t>friend of the Armstrongs)</a:t>
            </a:r>
          </a:p>
          <a:p>
            <a:endParaRPr lang="en-US" b="1" dirty="0">
              <a:solidFill>
                <a:schemeClr val="bg2"/>
              </a:solidFill>
            </a:endParaRPr>
          </a:p>
          <a:p>
            <a:endParaRPr lang="en-US" b="1" dirty="0" smtClean="0">
              <a:solidFill>
                <a:schemeClr val="bg2"/>
              </a:solidFill>
            </a:endParaRPr>
          </a:p>
          <a:p>
            <a:pPr>
              <a:buNone/>
            </a:pPr>
            <a:endParaRPr lang="en-US" b="1" dirty="0">
              <a:solidFill>
                <a:schemeClr val="bg2"/>
              </a:solidFill>
            </a:endParaRPr>
          </a:p>
          <a:p>
            <a:r>
              <a:rPr lang="en-US" b="1" dirty="0" smtClean="0">
                <a:solidFill>
                  <a:schemeClr val="bg2"/>
                </a:solidFill>
              </a:rPr>
              <a:t>Edward Masterman, </a:t>
            </a:r>
          </a:p>
          <a:p>
            <a:pPr>
              <a:buNone/>
            </a:pPr>
            <a:r>
              <a:rPr lang="en-US" b="1" dirty="0" smtClean="0">
                <a:solidFill>
                  <a:schemeClr val="bg2"/>
                </a:solidFill>
              </a:rPr>
              <a:t>Ratchett’s valet- </a:t>
            </a:r>
          </a:p>
          <a:p>
            <a:pPr>
              <a:buNone/>
            </a:pPr>
            <a:r>
              <a:rPr lang="en-US" b="1" dirty="0">
                <a:solidFill>
                  <a:schemeClr val="bg2"/>
                </a:solidFill>
              </a:rPr>
              <a:t>(</a:t>
            </a:r>
            <a:r>
              <a:rPr lang="en-US" b="1" dirty="0" smtClean="0">
                <a:solidFill>
                  <a:schemeClr val="bg2"/>
                </a:solidFill>
              </a:rPr>
              <a:t>Mr. Armstrong’s valet)</a:t>
            </a:r>
          </a:p>
        </p:txBody>
      </p:sp>
      <p:pic>
        <p:nvPicPr>
          <p:cNvPr id="22530" name="Picture 2" descr="Anthony Perkins - 1974"/>
          <p:cNvPicPr>
            <a:picLocks noChangeAspect="1" noChangeArrowheads="1"/>
          </p:cNvPicPr>
          <p:nvPr/>
        </p:nvPicPr>
        <p:blipFill>
          <a:blip r:embed="rId3" cstate="print"/>
          <a:srcRect/>
          <a:stretch>
            <a:fillRect/>
          </a:stretch>
        </p:blipFill>
        <p:spPr bwMode="auto">
          <a:xfrm>
            <a:off x="5181600" y="1447800"/>
            <a:ext cx="3703320" cy="2286000"/>
          </a:xfrm>
          <a:prstGeom prst="rect">
            <a:avLst/>
          </a:prstGeom>
          <a:noFill/>
        </p:spPr>
      </p:pic>
      <p:pic>
        <p:nvPicPr>
          <p:cNvPr id="22532" name="Picture 4" descr="John Gielgud - 1974">
            <a:hlinkClick r:id="rId4" tooltip="John Gielgud - 1974"/>
          </p:cNvPr>
          <p:cNvPicPr>
            <a:picLocks noChangeAspect="1" noChangeArrowheads="1"/>
          </p:cNvPicPr>
          <p:nvPr/>
        </p:nvPicPr>
        <p:blipFill>
          <a:blip r:embed="rId5" cstate="print"/>
          <a:srcRect/>
          <a:stretch>
            <a:fillRect/>
          </a:stretch>
        </p:blipFill>
        <p:spPr bwMode="auto">
          <a:xfrm>
            <a:off x="5181600" y="4267200"/>
            <a:ext cx="3752088" cy="231610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0"/>
            <a:ext cx="8458200" cy="6858000"/>
          </a:xfrm>
        </p:spPr>
        <p:txBody>
          <a:bodyPr>
            <a:normAutofit/>
          </a:bodyPr>
          <a:lstStyle/>
          <a:p>
            <a:r>
              <a:rPr lang="en-US" b="1" dirty="0" smtClean="0">
                <a:solidFill>
                  <a:schemeClr val="bg2"/>
                </a:solidFill>
              </a:rPr>
              <a:t>Samuel Ratchett – </a:t>
            </a:r>
          </a:p>
          <a:p>
            <a:pPr>
              <a:buNone/>
            </a:pPr>
            <a:r>
              <a:rPr lang="en-US" b="1" dirty="0" smtClean="0">
                <a:solidFill>
                  <a:schemeClr val="bg2"/>
                </a:solidFill>
              </a:rPr>
              <a:t>Cassetti (crime lord/kidnapper)</a:t>
            </a:r>
          </a:p>
          <a:p>
            <a:endParaRPr lang="en-US" b="1" dirty="0" smtClean="0">
              <a:solidFill>
                <a:schemeClr val="bg2"/>
              </a:solidFill>
            </a:endParaRPr>
          </a:p>
          <a:p>
            <a:pPr>
              <a:buNone/>
            </a:pPr>
            <a:endParaRPr lang="en-US" b="1" dirty="0" smtClean="0">
              <a:solidFill>
                <a:schemeClr val="bg2"/>
              </a:solidFill>
            </a:endParaRPr>
          </a:p>
          <a:p>
            <a:r>
              <a:rPr lang="en-US" b="1" dirty="0" smtClean="0">
                <a:solidFill>
                  <a:schemeClr val="bg2"/>
                </a:solidFill>
              </a:rPr>
              <a:t>Pierre Michel, Conductor – </a:t>
            </a:r>
          </a:p>
          <a:p>
            <a:pPr>
              <a:buNone/>
            </a:pPr>
            <a:r>
              <a:rPr lang="en-US" b="1" dirty="0">
                <a:solidFill>
                  <a:schemeClr val="bg2"/>
                </a:solidFill>
              </a:rPr>
              <a:t>(</a:t>
            </a:r>
            <a:r>
              <a:rPr lang="en-US" b="1" dirty="0" smtClean="0">
                <a:solidFill>
                  <a:schemeClr val="bg2"/>
                </a:solidFill>
              </a:rPr>
              <a:t>Nurse Susanne’s father)</a:t>
            </a:r>
          </a:p>
          <a:p>
            <a:endParaRPr lang="en-US" b="1" dirty="0" smtClean="0">
              <a:solidFill>
                <a:schemeClr val="bg2"/>
              </a:solidFill>
            </a:endParaRPr>
          </a:p>
          <a:p>
            <a:pPr>
              <a:buNone/>
            </a:pPr>
            <a:endParaRPr lang="en-US" b="1" dirty="0" smtClean="0">
              <a:solidFill>
                <a:schemeClr val="bg2"/>
              </a:solidFill>
            </a:endParaRPr>
          </a:p>
          <a:p>
            <a:r>
              <a:rPr lang="en-US" b="1" dirty="0" smtClean="0">
                <a:solidFill>
                  <a:schemeClr val="bg2"/>
                </a:solidFill>
              </a:rPr>
              <a:t>Count and Countess Andreyi </a:t>
            </a:r>
          </a:p>
          <a:p>
            <a:pPr>
              <a:buNone/>
            </a:pPr>
            <a:r>
              <a:rPr lang="en-US" b="1" dirty="0" smtClean="0">
                <a:solidFill>
                  <a:schemeClr val="bg2"/>
                </a:solidFill>
              </a:rPr>
              <a:t>(Helena Armstrong, </a:t>
            </a:r>
          </a:p>
          <a:p>
            <a:pPr>
              <a:buNone/>
            </a:pPr>
            <a:r>
              <a:rPr lang="en-US" b="1" dirty="0" smtClean="0">
                <a:solidFill>
                  <a:schemeClr val="bg2"/>
                </a:solidFill>
              </a:rPr>
              <a:t>Mrs. Armstrong’s sister)</a:t>
            </a:r>
          </a:p>
          <a:p>
            <a:endParaRPr lang="en-US" dirty="0" smtClean="0"/>
          </a:p>
          <a:p>
            <a:endParaRPr lang="en-US" dirty="0"/>
          </a:p>
        </p:txBody>
      </p:sp>
      <p:pic>
        <p:nvPicPr>
          <p:cNvPr id="7170" name="Picture 2" descr="Jacqueline Bisset - 1974">
            <a:hlinkClick r:id="rId3" tooltip="Jacqueline Bisset - 1974"/>
          </p:cNvPr>
          <p:cNvPicPr>
            <a:picLocks noChangeAspect="1" noChangeArrowheads="1"/>
          </p:cNvPicPr>
          <p:nvPr/>
        </p:nvPicPr>
        <p:blipFill>
          <a:blip r:embed="rId4" cstate="print"/>
          <a:srcRect/>
          <a:stretch>
            <a:fillRect/>
          </a:stretch>
        </p:blipFill>
        <p:spPr bwMode="auto">
          <a:xfrm>
            <a:off x="5638800" y="4648200"/>
            <a:ext cx="3276601" cy="2209800"/>
          </a:xfrm>
          <a:prstGeom prst="rect">
            <a:avLst/>
          </a:prstGeom>
          <a:noFill/>
        </p:spPr>
      </p:pic>
      <p:pic>
        <p:nvPicPr>
          <p:cNvPr id="7172" name="Picture 4" descr="Jean-Pierre Cassel - 1974">
            <a:hlinkClick r:id="rId5" tooltip="Jean-Pierre Cassel - 1974"/>
          </p:cNvPr>
          <p:cNvPicPr>
            <a:picLocks noChangeAspect="1" noChangeArrowheads="1"/>
          </p:cNvPicPr>
          <p:nvPr/>
        </p:nvPicPr>
        <p:blipFill>
          <a:blip r:embed="rId6" cstate="print"/>
          <a:srcRect/>
          <a:stretch>
            <a:fillRect/>
          </a:stretch>
        </p:blipFill>
        <p:spPr bwMode="auto">
          <a:xfrm>
            <a:off x="5638800" y="2286000"/>
            <a:ext cx="3276600" cy="2057400"/>
          </a:xfrm>
          <a:prstGeom prst="rect">
            <a:avLst/>
          </a:prstGeom>
          <a:noFill/>
        </p:spPr>
      </p:pic>
      <p:pic>
        <p:nvPicPr>
          <p:cNvPr id="7174" name="Picture 6" descr="Richard Widmark - 1974">
            <a:hlinkClick r:id="rId7" tooltip="Richard Widmark - 1974"/>
          </p:cNvPr>
          <p:cNvPicPr>
            <a:picLocks noChangeAspect="1" noChangeArrowheads="1"/>
          </p:cNvPicPr>
          <p:nvPr/>
        </p:nvPicPr>
        <p:blipFill>
          <a:blip r:embed="rId8" cstate="print"/>
          <a:srcRect/>
          <a:stretch>
            <a:fillRect/>
          </a:stretch>
        </p:blipFill>
        <p:spPr bwMode="auto">
          <a:xfrm>
            <a:off x="5638800" y="0"/>
            <a:ext cx="3276600" cy="1905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Characters</a:t>
            </a:r>
            <a:endParaRPr lang="en-US" dirty="0"/>
          </a:p>
        </p:txBody>
      </p:sp>
      <p:sp>
        <p:nvSpPr>
          <p:cNvPr id="3" name="Content Placeholder 2"/>
          <p:cNvSpPr>
            <a:spLocks noGrp="1"/>
          </p:cNvSpPr>
          <p:nvPr>
            <p:ph idx="1"/>
          </p:nvPr>
        </p:nvSpPr>
        <p:spPr>
          <a:xfrm>
            <a:off x="228600" y="1371600"/>
            <a:ext cx="8458200" cy="5257800"/>
          </a:xfrm>
        </p:spPr>
        <p:txBody>
          <a:bodyPr>
            <a:normAutofit/>
          </a:bodyPr>
          <a:lstStyle/>
          <a:p>
            <a:r>
              <a:rPr lang="en-US" b="1" dirty="0" smtClean="0">
                <a:solidFill>
                  <a:schemeClr val="bg2"/>
                </a:solidFill>
              </a:rPr>
              <a:t>Mrs. Hubbard – </a:t>
            </a:r>
          </a:p>
          <a:p>
            <a:pPr>
              <a:buNone/>
            </a:pPr>
            <a:r>
              <a:rPr lang="en-US" b="1" dirty="0" smtClean="0">
                <a:solidFill>
                  <a:schemeClr val="bg2"/>
                </a:solidFill>
              </a:rPr>
              <a:t>(Linda Arden, </a:t>
            </a:r>
          </a:p>
          <a:p>
            <a:pPr>
              <a:buNone/>
            </a:pPr>
            <a:r>
              <a:rPr lang="en-US" b="1" dirty="0" smtClean="0">
                <a:solidFill>
                  <a:schemeClr val="bg2"/>
                </a:solidFill>
              </a:rPr>
              <a:t>Mrs. Armstrong’s mother)</a:t>
            </a:r>
          </a:p>
          <a:p>
            <a:pPr>
              <a:buNone/>
            </a:pPr>
            <a:endParaRPr lang="en-US" b="1" dirty="0">
              <a:solidFill>
                <a:schemeClr val="bg2"/>
              </a:solidFill>
            </a:endParaRPr>
          </a:p>
          <a:p>
            <a:r>
              <a:rPr lang="en-US" b="1" dirty="0" smtClean="0">
                <a:solidFill>
                  <a:schemeClr val="bg2"/>
                </a:solidFill>
              </a:rPr>
              <a:t>Hildegarde Schmidt, </a:t>
            </a:r>
          </a:p>
          <a:p>
            <a:pPr>
              <a:buNone/>
            </a:pPr>
            <a:r>
              <a:rPr lang="en-US" b="1" dirty="0" smtClean="0">
                <a:solidFill>
                  <a:schemeClr val="bg2"/>
                </a:solidFill>
              </a:rPr>
              <a:t>maid to the princess – </a:t>
            </a:r>
          </a:p>
          <a:p>
            <a:pPr>
              <a:buNone/>
            </a:pPr>
            <a:r>
              <a:rPr lang="en-US" b="1" dirty="0" smtClean="0">
                <a:solidFill>
                  <a:schemeClr val="bg2"/>
                </a:solidFill>
              </a:rPr>
              <a:t>(cook for the Armstrongs)</a:t>
            </a:r>
          </a:p>
          <a:p>
            <a:pPr>
              <a:buNone/>
            </a:pPr>
            <a:endParaRPr lang="en-US" dirty="0" smtClean="0"/>
          </a:p>
          <a:p>
            <a:endParaRPr lang="en-US" dirty="0" smtClean="0"/>
          </a:p>
        </p:txBody>
      </p:sp>
      <p:pic>
        <p:nvPicPr>
          <p:cNvPr id="6146" name="Picture 2" descr="Lauren Bacall - 1974">
            <a:hlinkClick r:id="rId3" tooltip="Lauren Bacall - 1974"/>
          </p:cNvPr>
          <p:cNvPicPr>
            <a:picLocks noChangeAspect="1" noChangeArrowheads="1"/>
          </p:cNvPicPr>
          <p:nvPr/>
        </p:nvPicPr>
        <p:blipFill>
          <a:blip r:embed="rId4" cstate="print"/>
          <a:srcRect/>
          <a:stretch>
            <a:fillRect/>
          </a:stretch>
        </p:blipFill>
        <p:spPr bwMode="auto">
          <a:xfrm>
            <a:off x="5029200" y="1524000"/>
            <a:ext cx="3741420" cy="2309519"/>
          </a:xfrm>
          <a:prstGeom prst="rect">
            <a:avLst/>
          </a:prstGeom>
          <a:noFill/>
        </p:spPr>
      </p:pic>
      <p:pic>
        <p:nvPicPr>
          <p:cNvPr id="6148" name="Picture 4" descr="Rachel Roberts - 1974"/>
          <p:cNvPicPr>
            <a:picLocks noChangeAspect="1" noChangeArrowheads="1"/>
          </p:cNvPicPr>
          <p:nvPr/>
        </p:nvPicPr>
        <p:blipFill>
          <a:blip r:embed="rId5" cstate="print"/>
          <a:srcRect/>
          <a:stretch>
            <a:fillRect/>
          </a:stretch>
        </p:blipFill>
        <p:spPr bwMode="auto">
          <a:xfrm>
            <a:off x="5029200" y="4191000"/>
            <a:ext cx="3826764" cy="2362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Characters</a:t>
            </a:r>
            <a:endParaRPr lang="en-US" dirty="0"/>
          </a:p>
        </p:txBody>
      </p:sp>
      <p:sp>
        <p:nvSpPr>
          <p:cNvPr id="3" name="Content Placeholder 2"/>
          <p:cNvSpPr>
            <a:spLocks noGrp="1"/>
          </p:cNvSpPr>
          <p:nvPr>
            <p:ph idx="1"/>
          </p:nvPr>
        </p:nvSpPr>
        <p:spPr>
          <a:xfrm>
            <a:off x="457200" y="1600200"/>
            <a:ext cx="8229600" cy="4724399"/>
          </a:xfrm>
        </p:spPr>
        <p:txBody>
          <a:bodyPr>
            <a:normAutofit/>
          </a:bodyPr>
          <a:lstStyle/>
          <a:p>
            <a:r>
              <a:rPr lang="en-US" b="1" dirty="0" smtClean="0">
                <a:solidFill>
                  <a:schemeClr val="bg2"/>
                </a:solidFill>
              </a:rPr>
              <a:t>Antonio Foscarelli-</a:t>
            </a:r>
          </a:p>
          <a:p>
            <a:pPr>
              <a:buNone/>
            </a:pPr>
            <a:r>
              <a:rPr lang="en-US" b="1" dirty="0" smtClean="0">
                <a:solidFill>
                  <a:schemeClr val="bg2"/>
                </a:solidFill>
              </a:rPr>
              <a:t> (The Armstrong’s</a:t>
            </a:r>
          </a:p>
          <a:p>
            <a:pPr>
              <a:buNone/>
            </a:pPr>
            <a:r>
              <a:rPr lang="en-US" b="1" dirty="0" smtClean="0">
                <a:solidFill>
                  <a:schemeClr val="bg2"/>
                </a:solidFill>
              </a:rPr>
              <a:t>        chauffer) </a:t>
            </a:r>
          </a:p>
          <a:p>
            <a:endParaRPr lang="en-US" b="1" dirty="0" smtClean="0">
              <a:solidFill>
                <a:schemeClr val="bg2"/>
              </a:solidFill>
            </a:endParaRPr>
          </a:p>
          <a:p>
            <a:pPr>
              <a:buNone/>
            </a:pPr>
            <a:endParaRPr lang="en-US" b="1" dirty="0" smtClean="0">
              <a:solidFill>
                <a:schemeClr val="bg2"/>
              </a:solidFill>
            </a:endParaRPr>
          </a:p>
          <a:p>
            <a:r>
              <a:rPr lang="en-US" b="1" dirty="0" smtClean="0">
                <a:solidFill>
                  <a:schemeClr val="bg2"/>
                </a:solidFill>
              </a:rPr>
              <a:t>Mary Debenham- </a:t>
            </a:r>
          </a:p>
          <a:p>
            <a:pPr>
              <a:buNone/>
            </a:pPr>
            <a:r>
              <a:rPr lang="en-US" b="1" dirty="0" smtClean="0">
                <a:solidFill>
                  <a:schemeClr val="bg2"/>
                </a:solidFill>
              </a:rPr>
              <a:t>(Daisy Armstrong’s </a:t>
            </a:r>
          </a:p>
          <a:p>
            <a:pPr>
              <a:buNone/>
            </a:pPr>
            <a:r>
              <a:rPr lang="en-US" b="1" dirty="0" smtClean="0">
                <a:solidFill>
                  <a:schemeClr val="bg2"/>
                </a:solidFill>
              </a:rPr>
              <a:t>       governess)</a:t>
            </a:r>
          </a:p>
        </p:txBody>
      </p:sp>
      <p:pic>
        <p:nvPicPr>
          <p:cNvPr id="5122" name="Picture 2" descr="http://img268.imageshack.us/img268/8066/1439713171.gif"/>
          <p:cNvPicPr>
            <a:picLocks noChangeAspect="1" noChangeArrowheads="1"/>
          </p:cNvPicPr>
          <p:nvPr/>
        </p:nvPicPr>
        <p:blipFill>
          <a:blip r:embed="rId3" cstate="print"/>
          <a:srcRect/>
          <a:stretch>
            <a:fillRect/>
          </a:stretch>
        </p:blipFill>
        <p:spPr bwMode="auto">
          <a:xfrm>
            <a:off x="4800600" y="4038600"/>
            <a:ext cx="3657600" cy="2590800"/>
          </a:xfrm>
          <a:prstGeom prst="rect">
            <a:avLst/>
          </a:prstGeom>
          <a:noFill/>
        </p:spPr>
      </p:pic>
      <p:pic>
        <p:nvPicPr>
          <p:cNvPr id="5124" name="Picture 4" descr="http://www.thelin.net/laurent/cinema/films/tt0071877/46041.jpg"/>
          <p:cNvPicPr>
            <a:picLocks noChangeAspect="1" noChangeArrowheads="1"/>
          </p:cNvPicPr>
          <p:nvPr/>
        </p:nvPicPr>
        <p:blipFill>
          <a:blip r:embed="rId4" cstate="print"/>
          <a:srcRect/>
          <a:stretch>
            <a:fillRect/>
          </a:stretch>
        </p:blipFill>
        <p:spPr bwMode="auto">
          <a:xfrm>
            <a:off x="4724400" y="1447800"/>
            <a:ext cx="3678358" cy="234573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Characters</a:t>
            </a:r>
            <a:endParaRPr lang="en-US" dirty="0"/>
          </a:p>
        </p:txBody>
      </p:sp>
      <p:sp>
        <p:nvSpPr>
          <p:cNvPr id="3" name="Content Placeholder 2"/>
          <p:cNvSpPr>
            <a:spLocks noGrp="1"/>
          </p:cNvSpPr>
          <p:nvPr>
            <p:ph idx="1"/>
          </p:nvPr>
        </p:nvSpPr>
        <p:spPr>
          <a:xfrm>
            <a:off x="304800" y="1600200"/>
            <a:ext cx="8382000" cy="5257800"/>
          </a:xfrm>
        </p:spPr>
        <p:txBody>
          <a:bodyPr>
            <a:normAutofit/>
          </a:bodyPr>
          <a:lstStyle/>
          <a:p>
            <a:r>
              <a:rPr lang="en-US" b="1" dirty="0" smtClean="0">
                <a:solidFill>
                  <a:schemeClr val="bg2"/>
                </a:solidFill>
              </a:rPr>
              <a:t>Greta Ohlsson-</a:t>
            </a:r>
          </a:p>
          <a:p>
            <a:pPr>
              <a:buNone/>
            </a:pPr>
            <a:r>
              <a:rPr lang="en-US" b="1" dirty="0" smtClean="0">
                <a:solidFill>
                  <a:schemeClr val="bg2"/>
                </a:solidFill>
              </a:rPr>
              <a:t>(Daisy’s nurse)</a:t>
            </a:r>
          </a:p>
          <a:p>
            <a:endParaRPr lang="en-US" b="1" dirty="0">
              <a:solidFill>
                <a:schemeClr val="bg2"/>
              </a:solidFill>
            </a:endParaRPr>
          </a:p>
          <a:p>
            <a:pPr>
              <a:buNone/>
            </a:pPr>
            <a:endParaRPr lang="en-US" b="1" dirty="0" smtClean="0">
              <a:solidFill>
                <a:schemeClr val="bg2"/>
              </a:solidFill>
            </a:endParaRPr>
          </a:p>
          <a:p>
            <a:r>
              <a:rPr lang="en-US" b="1" dirty="0" smtClean="0">
                <a:solidFill>
                  <a:schemeClr val="bg2"/>
                </a:solidFill>
              </a:rPr>
              <a:t>Colonel Arbuthnot- </a:t>
            </a:r>
          </a:p>
          <a:p>
            <a:pPr>
              <a:buNone/>
            </a:pPr>
            <a:r>
              <a:rPr lang="en-US" b="1" dirty="0">
                <a:solidFill>
                  <a:schemeClr val="bg2"/>
                </a:solidFill>
              </a:rPr>
              <a:t>(</a:t>
            </a:r>
            <a:r>
              <a:rPr lang="en-US" b="1" dirty="0" smtClean="0">
                <a:solidFill>
                  <a:schemeClr val="bg2"/>
                </a:solidFill>
              </a:rPr>
              <a:t>Mr. Armstrong’s </a:t>
            </a:r>
          </a:p>
          <a:p>
            <a:pPr>
              <a:buNone/>
            </a:pPr>
            <a:r>
              <a:rPr lang="en-US" b="1" dirty="0" smtClean="0">
                <a:solidFill>
                  <a:schemeClr val="bg2"/>
                </a:solidFill>
              </a:rPr>
              <a:t>best friend who saved </a:t>
            </a:r>
          </a:p>
          <a:p>
            <a:pPr>
              <a:buNone/>
            </a:pPr>
            <a:r>
              <a:rPr lang="en-US" b="1" dirty="0" smtClean="0">
                <a:solidFill>
                  <a:schemeClr val="bg2"/>
                </a:solidFill>
              </a:rPr>
              <a:t>his life in the war)</a:t>
            </a:r>
          </a:p>
          <a:p>
            <a:endParaRPr lang="en-US" dirty="0" smtClean="0"/>
          </a:p>
          <a:p>
            <a:endParaRPr lang="en-US" dirty="0"/>
          </a:p>
        </p:txBody>
      </p:sp>
      <p:pic>
        <p:nvPicPr>
          <p:cNvPr id="4098" name="Picture 2" descr="Ingrid Bergman - 1974">
            <a:hlinkClick r:id="rId3" tooltip="Ingrid Bergman - 1974"/>
          </p:cNvPr>
          <p:cNvPicPr>
            <a:picLocks noChangeAspect="1" noChangeArrowheads="1"/>
          </p:cNvPicPr>
          <p:nvPr/>
        </p:nvPicPr>
        <p:blipFill>
          <a:blip r:embed="rId4" cstate="print"/>
          <a:srcRect/>
          <a:stretch>
            <a:fillRect/>
          </a:stretch>
        </p:blipFill>
        <p:spPr bwMode="auto">
          <a:xfrm>
            <a:off x="4419600" y="1277526"/>
            <a:ext cx="4038600" cy="2492963"/>
          </a:xfrm>
          <a:prstGeom prst="rect">
            <a:avLst/>
          </a:prstGeom>
          <a:noFill/>
        </p:spPr>
      </p:pic>
      <p:pic>
        <p:nvPicPr>
          <p:cNvPr id="4100" name="Picture 4" descr="Sean Connery - 1974">
            <a:hlinkClick r:id="rId5" tooltip="Sean Connery - 1974"/>
          </p:cNvPr>
          <p:cNvPicPr>
            <a:picLocks noChangeAspect="1" noChangeArrowheads="1"/>
          </p:cNvPicPr>
          <p:nvPr/>
        </p:nvPicPr>
        <p:blipFill>
          <a:blip r:embed="rId6" cstate="print"/>
          <a:srcRect/>
          <a:stretch>
            <a:fillRect/>
          </a:stretch>
        </p:blipFill>
        <p:spPr bwMode="auto">
          <a:xfrm>
            <a:off x="4343400" y="4038600"/>
            <a:ext cx="4218039" cy="25146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Characters</a:t>
            </a:r>
            <a:endParaRPr lang="en-US" dirty="0"/>
          </a:p>
        </p:txBody>
      </p:sp>
      <p:sp>
        <p:nvSpPr>
          <p:cNvPr id="3" name="Content Placeholder 2"/>
          <p:cNvSpPr>
            <a:spLocks noGrp="1"/>
          </p:cNvSpPr>
          <p:nvPr>
            <p:ph idx="1"/>
          </p:nvPr>
        </p:nvSpPr>
        <p:spPr>
          <a:xfrm>
            <a:off x="228600" y="1600200"/>
            <a:ext cx="8458200" cy="4953000"/>
          </a:xfrm>
        </p:spPr>
        <p:txBody>
          <a:bodyPr>
            <a:normAutofit lnSpcReduction="10000"/>
          </a:bodyPr>
          <a:lstStyle/>
          <a:p>
            <a:r>
              <a:rPr lang="en-US" b="1" dirty="0" smtClean="0">
                <a:solidFill>
                  <a:schemeClr val="bg2"/>
                </a:solidFill>
              </a:rPr>
              <a:t>Princess Dragonmiroff-</a:t>
            </a:r>
          </a:p>
          <a:p>
            <a:pPr>
              <a:buNone/>
            </a:pPr>
            <a:r>
              <a:rPr lang="en-US" b="1" dirty="0" smtClean="0">
                <a:solidFill>
                  <a:schemeClr val="bg2"/>
                </a:solidFill>
              </a:rPr>
              <a:t>(good friend of</a:t>
            </a:r>
          </a:p>
          <a:p>
            <a:pPr>
              <a:buNone/>
            </a:pPr>
            <a:r>
              <a:rPr lang="en-US" b="1" dirty="0" smtClean="0">
                <a:solidFill>
                  <a:schemeClr val="bg2"/>
                </a:solidFill>
              </a:rPr>
              <a:t> Mrs. Armstrong)</a:t>
            </a:r>
          </a:p>
          <a:p>
            <a:endParaRPr lang="en-US" b="1" dirty="0">
              <a:solidFill>
                <a:schemeClr val="bg2"/>
              </a:solidFill>
            </a:endParaRPr>
          </a:p>
          <a:p>
            <a:endParaRPr lang="en-US" b="1" dirty="0" smtClean="0">
              <a:solidFill>
                <a:schemeClr val="bg2"/>
              </a:solidFill>
            </a:endParaRPr>
          </a:p>
          <a:p>
            <a:r>
              <a:rPr lang="en-US" b="1" dirty="0" smtClean="0">
                <a:solidFill>
                  <a:schemeClr val="bg2"/>
                </a:solidFill>
              </a:rPr>
              <a:t>Cyrus Hardman-</a:t>
            </a:r>
          </a:p>
          <a:p>
            <a:pPr>
              <a:buNone/>
            </a:pPr>
            <a:r>
              <a:rPr lang="en-US" b="1" dirty="0" smtClean="0">
                <a:solidFill>
                  <a:schemeClr val="bg2"/>
                </a:solidFill>
              </a:rPr>
              <a:t>(in love with Daisy </a:t>
            </a:r>
          </a:p>
          <a:p>
            <a:pPr>
              <a:buNone/>
            </a:pPr>
            <a:r>
              <a:rPr lang="en-US" b="1" dirty="0" smtClean="0">
                <a:solidFill>
                  <a:schemeClr val="bg2"/>
                </a:solidFill>
              </a:rPr>
              <a:t> Armstrong's nurse </a:t>
            </a:r>
          </a:p>
          <a:p>
            <a:pPr>
              <a:buNone/>
            </a:pPr>
            <a:r>
              <a:rPr lang="en-US" b="1" dirty="0" smtClean="0">
                <a:solidFill>
                  <a:schemeClr val="bg2"/>
                </a:solidFill>
              </a:rPr>
              <a:t>         Susanne)</a:t>
            </a:r>
          </a:p>
          <a:p>
            <a:endParaRPr lang="en-US" dirty="0"/>
          </a:p>
        </p:txBody>
      </p:sp>
      <p:pic>
        <p:nvPicPr>
          <p:cNvPr id="3074" name="Picture 2" descr="Wendy Hiller - 1974"/>
          <p:cNvPicPr>
            <a:picLocks noChangeAspect="1" noChangeArrowheads="1"/>
          </p:cNvPicPr>
          <p:nvPr/>
        </p:nvPicPr>
        <p:blipFill>
          <a:blip r:embed="rId3" cstate="print"/>
          <a:srcRect/>
          <a:stretch>
            <a:fillRect/>
          </a:stretch>
        </p:blipFill>
        <p:spPr bwMode="auto">
          <a:xfrm>
            <a:off x="4876800" y="1447800"/>
            <a:ext cx="3962400" cy="2362200"/>
          </a:xfrm>
          <a:prstGeom prst="rect">
            <a:avLst/>
          </a:prstGeom>
          <a:noFill/>
        </p:spPr>
      </p:pic>
      <p:pic>
        <p:nvPicPr>
          <p:cNvPr id="3076" name="Picture 4" descr="Colin Blakely - 1974">
            <a:hlinkClick r:id="rId4" tooltip="Colin Blakely - 1974"/>
          </p:cNvPr>
          <p:cNvPicPr>
            <a:picLocks noChangeAspect="1" noChangeArrowheads="1"/>
          </p:cNvPicPr>
          <p:nvPr/>
        </p:nvPicPr>
        <p:blipFill>
          <a:blip r:embed="rId5" cstate="print"/>
          <a:srcRect/>
          <a:stretch>
            <a:fillRect/>
          </a:stretch>
        </p:blipFill>
        <p:spPr bwMode="auto">
          <a:xfrm>
            <a:off x="4876800" y="4038600"/>
            <a:ext cx="3962400" cy="244592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5">
      <a:dk1>
        <a:sysClr val="windowText" lastClr="000000"/>
      </a:dk1>
      <a:lt1>
        <a:srgbClr val="C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ustom 16">
      <a:dk1>
        <a:sysClr val="windowText" lastClr="000000"/>
      </a:dk1>
      <a:lt1>
        <a:srgbClr val="632423"/>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17">
      <a:dk1>
        <a:sysClr val="windowText" lastClr="000000"/>
      </a:dk1>
      <a:lt1>
        <a:srgbClr val="FF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Custom 18">
      <a:dk1>
        <a:sysClr val="windowText" lastClr="000000"/>
      </a:dk1>
      <a:lt1>
        <a:srgbClr val="00CC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8">
    <a:dk1>
      <a:srgbClr val="F6FAFC"/>
    </a:dk1>
    <a:lt1>
      <a:srgbClr val="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Custom 2">
    <a:dk1>
      <a:sysClr val="windowText" lastClr="000000"/>
    </a:dk1>
    <a:lt1>
      <a:srgbClr val="000000"/>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
  <TotalTime>0</TotalTime>
  <Words>1629</Words>
  <Application>Microsoft Office PowerPoint</Application>
  <PresentationFormat>On-screen Show (4:3)</PresentationFormat>
  <Paragraphs>139</Paragraphs>
  <Slides>21</Slides>
  <Notes>20</Notes>
  <HiddenSlides>0</HiddenSlides>
  <MMClips>0</MMClips>
  <ScaleCrop>false</ScaleCrop>
  <HeadingPairs>
    <vt:vector size="4" baseType="variant">
      <vt:variant>
        <vt:lpstr>Theme</vt:lpstr>
      </vt:variant>
      <vt:variant>
        <vt:i4>4</vt:i4>
      </vt:variant>
      <vt:variant>
        <vt:lpstr>Slide Titles</vt:lpstr>
      </vt:variant>
      <vt:variant>
        <vt:i4>21</vt:i4>
      </vt:variant>
    </vt:vector>
  </HeadingPairs>
  <TitlesOfParts>
    <vt:vector size="25" baseType="lpstr">
      <vt:lpstr>Office Theme</vt:lpstr>
      <vt:lpstr>1_Office Theme</vt:lpstr>
      <vt:lpstr>2_Office Theme</vt:lpstr>
      <vt:lpstr>3_Office Theme</vt:lpstr>
      <vt:lpstr>Murder on the Orient Express</vt:lpstr>
      <vt:lpstr>Body</vt:lpstr>
      <vt:lpstr>Movie Trailer</vt:lpstr>
      <vt:lpstr>Characters </vt:lpstr>
      <vt:lpstr>Slide 5</vt:lpstr>
      <vt:lpstr>Characters</vt:lpstr>
      <vt:lpstr>Characters</vt:lpstr>
      <vt:lpstr>Characters</vt:lpstr>
      <vt:lpstr>Characters</vt:lpstr>
      <vt:lpstr> Our Favorite Part</vt:lpstr>
      <vt:lpstr>CULTURE</vt:lpstr>
      <vt:lpstr>IDENTITY</vt:lpstr>
      <vt:lpstr>Values: Wealth and Prestige</vt:lpstr>
      <vt:lpstr>VALUES</vt:lpstr>
      <vt:lpstr>Message</vt:lpstr>
      <vt:lpstr>Recommendation</vt:lpstr>
      <vt:lpstr>Final Thoughts</vt:lpstr>
      <vt:lpstr>Is this Justice?</vt:lpstr>
      <vt:lpstr>Is this true Justice?</vt:lpstr>
      <vt:lpstr>Is this true Justice?</vt:lpstr>
      <vt:lpstr>Is this true Justice?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Murder on the Orient Express</dc:title>
  <dc:creator>Katie</dc:creator>
  <cp:lastModifiedBy>hp</cp:lastModifiedBy>
  <cp:revision>87</cp:revision>
  <dcterms:created xsi:type="dcterms:W3CDTF">2010-05-21T16:15:38Z</dcterms:created>
  <dcterms:modified xsi:type="dcterms:W3CDTF">2010-06-02T20:31:28Z</dcterms:modified>
</cp:coreProperties>
</file>